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7" r:id="rId2"/>
  </p:sldMasterIdLst>
  <p:notesMasterIdLst>
    <p:notesMasterId r:id="rId49"/>
  </p:notesMasterIdLst>
  <p:handoutMasterIdLst>
    <p:handoutMasterId r:id="rId50"/>
  </p:handoutMasterIdLst>
  <p:sldIdLst>
    <p:sldId id="344" r:id="rId3"/>
    <p:sldId id="479" r:id="rId4"/>
    <p:sldId id="520" r:id="rId5"/>
    <p:sldId id="521" r:id="rId6"/>
    <p:sldId id="480" r:id="rId7"/>
    <p:sldId id="481" r:id="rId8"/>
    <p:sldId id="482" r:id="rId9"/>
    <p:sldId id="483" r:id="rId10"/>
    <p:sldId id="484" r:id="rId11"/>
    <p:sldId id="524" r:id="rId12"/>
    <p:sldId id="485" r:id="rId13"/>
    <p:sldId id="486" r:id="rId14"/>
    <p:sldId id="487" r:id="rId15"/>
    <p:sldId id="488" r:id="rId16"/>
    <p:sldId id="489" r:id="rId17"/>
    <p:sldId id="518" r:id="rId18"/>
    <p:sldId id="490" r:id="rId19"/>
    <p:sldId id="491" r:id="rId20"/>
    <p:sldId id="492" r:id="rId21"/>
    <p:sldId id="493" r:id="rId22"/>
    <p:sldId id="494" r:id="rId23"/>
    <p:sldId id="495" r:id="rId24"/>
    <p:sldId id="517" r:id="rId25"/>
    <p:sldId id="496" r:id="rId26"/>
    <p:sldId id="497" r:id="rId27"/>
    <p:sldId id="498" r:id="rId28"/>
    <p:sldId id="499" r:id="rId29"/>
    <p:sldId id="500" r:id="rId30"/>
    <p:sldId id="501" r:id="rId31"/>
    <p:sldId id="502" r:id="rId32"/>
    <p:sldId id="503" r:id="rId33"/>
    <p:sldId id="504" r:id="rId34"/>
    <p:sldId id="505" r:id="rId35"/>
    <p:sldId id="506" r:id="rId36"/>
    <p:sldId id="507" r:id="rId37"/>
    <p:sldId id="508" r:id="rId38"/>
    <p:sldId id="509" r:id="rId39"/>
    <p:sldId id="510" r:id="rId40"/>
    <p:sldId id="511" r:id="rId41"/>
    <p:sldId id="512" r:id="rId42"/>
    <p:sldId id="513" r:id="rId43"/>
    <p:sldId id="514" r:id="rId44"/>
    <p:sldId id="525" r:id="rId45"/>
    <p:sldId id="528" r:id="rId46"/>
    <p:sldId id="527" r:id="rId47"/>
    <p:sldId id="526" r:id="rId48"/>
  </p:sldIdLst>
  <p:sldSz cx="13004800" cy="9753600"/>
  <p:notesSz cx="7315200" cy="9601200"/>
  <p:defaultTex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6600"/>
    <a:srgbClr val="3399FF"/>
    <a:srgbClr val="6699FF"/>
    <a:srgbClr val="CCECFF"/>
    <a:srgbClr val="005EA4"/>
    <a:srgbClr val="004376"/>
    <a:srgbClr val="008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87313" autoAdjust="0"/>
  </p:normalViewPr>
  <p:slideViewPr>
    <p:cSldViewPr>
      <p:cViewPr varScale="1">
        <p:scale>
          <a:sx n="38" d="100"/>
          <a:sy n="38" d="100"/>
        </p:scale>
        <p:origin x="1300" y="48"/>
      </p:cViewPr>
      <p:guideLst>
        <p:guide orient="horz" pos="3072"/>
        <p:guide pos="4096"/>
      </p:guideLst>
    </p:cSldViewPr>
  </p:slideViewPr>
  <p:outlineViewPr>
    <p:cViewPr>
      <p:scale>
        <a:sx n="33" d="100"/>
        <a:sy n="33" d="100"/>
      </p:scale>
      <p:origin x="43536" y="2805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wmf"/><Relationship Id="rId1" Type="http://schemas.openxmlformats.org/officeDocument/2006/relationships/image" Target="../media/image4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wmf"/><Relationship Id="rId1" Type="http://schemas.openxmlformats.org/officeDocument/2006/relationships/image" Target="../media/image6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wmf"/><Relationship Id="rId1" Type="http://schemas.openxmlformats.org/officeDocument/2006/relationships/image" Target="../media/image7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169920" cy="480060"/>
          </a:xfrm>
          <a:prstGeom prst="rect">
            <a:avLst/>
          </a:prstGeom>
        </p:spPr>
        <p:txBody>
          <a:bodyPr vert="horz" wrap="square" lIns="96661" tIns="48331" rIns="96661" bIns="48331" numCol="1" anchor="t" anchorCtr="0" compatLnSpc="1">
            <a:prstTxWarp prst="textNoShape">
              <a:avLst/>
            </a:prstTxWarp>
          </a:bodyPr>
          <a:lstStyle>
            <a:lvl1pPr>
              <a:defRPr sz="1300">
                <a:cs typeface="+mn-cs"/>
              </a:defRPr>
            </a:lvl1pPr>
          </a:lstStyle>
          <a:p>
            <a:pPr>
              <a:defRPr/>
            </a:pPr>
            <a:endParaRPr lang="nl-NL"/>
          </a:p>
        </p:txBody>
      </p:sp>
      <p:sp>
        <p:nvSpPr>
          <p:cNvPr id="3" name="Tijdelijke aanduiding voor datum 2"/>
          <p:cNvSpPr>
            <a:spLocks noGrp="1"/>
          </p:cNvSpPr>
          <p:nvPr>
            <p:ph type="dt" sz="quarter"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a:cs typeface="+mn-cs"/>
              </a:defRPr>
            </a:lvl1pPr>
          </a:lstStyle>
          <a:p>
            <a:pPr>
              <a:defRPr/>
            </a:pPr>
            <a:fld id="{A984639D-FCE2-4757-BE21-F0228282FF94}" type="datetime1">
              <a:rPr lang="nl-NL"/>
              <a:pPr>
                <a:defRPr/>
              </a:pPr>
              <a:t>24-9-2018</a:t>
            </a:fld>
            <a:endParaRPr lang="nl-NL"/>
          </a:p>
        </p:txBody>
      </p:sp>
      <p:sp>
        <p:nvSpPr>
          <p:cNvPr id="4" name="Tijdelijke aanduiding voor voettekst 3"/>
          <p:cNvSpPr>
            <a:spLocks noGrp="1"/>
          </p:cNvSpPr>
          <p:nvPr>
            <p:ph type="ftr" sz="quarter" idx="2"/>
          </p:nvPr>
        </p:nvSpPr>
        <p:spPr>
          <a:xfrm>
            <a:off x="0" y="9119474"/>
            <a:ext cx="3169920" cy="480060"/>
          </a:xfrm>
          <a:prstGeom prst="rect">
            <a:avLst/>
          </a:prstGeom>
        </p:spPr>
        <p:txBody>
          <a:bodyPr vert="horz" wrap="square" lIns="96661" tIns="48331" rIns="96661" bIns="48331" numCol="1" anchor="b" anchorCtr="0" compatLnSpc="1">
            <a:prstTxWarp prst="textNoShape">
              <a:avLst/>
            </a:prstTxWarp>
          </a:bodyPr>
          <a:lstStyle>
            <a:lvl1pPr>
              <a:defRPr sz="1300">
                <a:cs typeface="+mn-cs"/>
              </a:defRPr>
            </a:lvl1pPr>
          </a:lstStyle>
          <a:p>
            <a:pPr>
              <a:defRPr/>
            </a:pPr>
            <a:endParaRPr lang="nl-NL"/>
          </a:p>
        </p:txBody>
      </p:sp>
      <p:sp>
        <p:nvSpPr>
          <p:cNvPr id="5" name="Tijdelijke aanduiding voor dianummer 4"/>
          <p:cNvSpPr>
            <a:spLocks noGrp="1"/>
          </p:cNvSpPr>
          <p:nvPr>
            <p:ph type="sldNum" sz="quarter" idx="3"/>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a:cs typeface="+mn-cs"/>
              </a:defRPr>
            </a:lvl1pPr>
          </a:lstStyle>
          <a:p>
            <a:pPr>
              <a:defRPr/>
            </a:pPr>
            <a:fld id="{6B5EC726-F62D-4E8E-888A-8480C2C93B53}" type="slidenum">
              <a:rPr lang="nl-NL"/>
              <a:pPr>
                <a:defRPr/>
              </a:pPr>
              <a:t>‹#›</a:t>
            </a:fld>
            <a:endParaRPr lang="nl-NL"/>
          </a:p>
        </p:txBody>
      </p:sp>
    </p:spTree>
    <p:extLst>
      <p:ext uri="{BB962C8B-B14F-4D97-AF65-F5344CB8AC3E}">
        <p14:creationId xmlns:p14="http://schemas.microsoft.com/office/powerpoint/2010/main" val="24666142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169920" cy="480060"/>
          </a:xfrm>
          <a:prstGeom prst="rect">
            <a:avLst/>
          </a:prstGeom>
        </p:spPr>
        <p:txBody>
          <a:bodyPr vert="horz" wrap="square" lIns="96661" tIns="48331" rIns="96661" bIns="48331" numCol="1" anchor="t" anchorCtr="0" compatLnSpc="1">
            <a:prstTxWarp prst="textNoShape">
              <a:avLst/>
            </a:prstTxWarp>
          </a:bodyPr>
          <a:lstStyle>
            <a:lvl1pPr>
              <a:defRPr sz="1300">
                <a:cs typeface="+mn-cs"/>
              </a:defRPr>
            </a:lvl1pPr>
          </a:lstStyle>
          <a:p>
            <a:pPr>
              <a:defRPr/>
            </a:pPr>
            <a:endParaRPr lang="nl-NL"/>
          </a:p>
        </p:txBody>
      </p:sp>
      <p:sp>
        <p:nvSpPr>
          <p:cNvPr id="3" name="Tijdelijke aanduiding voor datum 2"/>
          <p:cNvSpPr>
            <a:spLocks noGrp="1"/>
          </p:cNvSpPr>
          <p:nvPr>
            <p:ph type="dt"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a:cs typeface="+mn-cs"/>
              </a:defRPr>
            </a:lvl1pPr>
          </a:lstStyle>
          <a:p>
            <a:pPr>
              <a:defRPr/>
            </a:pPr>
            <a:fld id="{E1AAEAC3-A79D-418D-971F-FA49AD2550C0}" type="datetime1">
              <a:rPr lang="nl-NL"/>
              <a:pPr>
                <a:defRPr/>
              </a:pPr>
              <a:t>24-9-2018</a:t>
            </a:fld>
            <a:endParaRPr lang="nl-NL"/>
          </a:p>
        </p:txBody>
      </p:sp>
      <p:sp>
        <p:nvSpPr>
          <p:cNvPr id="4" name="Tijdelijke aanduiding voor dia-afbeelding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nl-NL" noProof="0" smtClean="0"/>
          </a:p>
        </p:txBody>
      </p:sp>
      <p:sp>
        <p:nvSpPr>
          <p:cNvPr id="5" name="Tijdelijke aanduiding voor notities 4"/>
          <p:cNvSpPr>
            <a:spLocks noGrp="1"/>
          </p:cNvSpPr>
          <p:nvPr>
            <p:ph type="body" sz="quarter" idx="3"/>
          </p:nvPr>
        </p:nvSpPr>
        <p:spPr>
          <a:xfrm>
            <a:off x="731520" y="4560570"/>
            <a:ext cx="5852160" cy="4320540"/>
          </a:xfrm>
          <a:prstGeom prst="rect">
            <a:avLst/>
          </a:prstGeom>
        </p:spPr>
        <p:txBody>
          <a:bodyPr vert="horz" wrap="square" lIns="96661" tIns="48331" rIns="96661" bIns="48331" numCol="1" anchor="t" anchorCtr="0" compatLnSpc="1">
            <a:prstTxWarp prst="textNoShape">
              <a:avLst/>
            </a:prstTxWarp>
            <a:normAutofit/>
          </a:bodyPr>
          <a:lstStyle/>
          <a:p>
            <a:pPr lvl="0"/>
            <a:r>
              <a:rPr lang="nl-NL" noProof="0" smtClean="0"/>
              <a:t>Klik om de tekststijl van het model te bewerken</a:t>
            </a:r>
          </a:p>
          <a:p>
            <a:pPr lvl="1"/>
            <a:r>
              <a:rPr lang="nl-NL" noProof="0" smtClean="0"/>
              <a:t>Tweede niveau</a:t>
            </a:r>
          </a:p>
          <a:p>
            <a:pPr lvl="2"/>
            <a:r>
              <a:rPr lang="nl-NL" noProof="0" smtClean="0"/>
              <a:t>Derde niveau</a:t>
            </a:r>
          </a:p>
          <a:p>
            <a:pPr lvl="3"/>
            <a:r>
              <a:rPr lang="nl-NL" noProof="0" smtClean="0"/>
              <a:t>Vierde niveau</a:t>
            </a:r>
          </a:p>
          <a:p>
            <a:pPr lvl="4"/>
            <a:r>
              <a:rPr lang="nl-NL" noProof="0" smtClean="0"/>
              <a:t>Vijfde niveau</a:t>
            </a:r>
          </a:p>
        </p:txBody>
      </p:sp>
      <p:sp>
        <p:nvSpPr>
          <p:cNvPr id="6" name="Tijdelijke aanduiding voor voettekst 5"/>
          <p:cNvSpPr>
            <a:spLocks noGrp="1"/>
          </p:cNvSpPr>
          <p:nvPr>
            <p:ph type="ftr" sz="quarter" idx="4"/>
          </p:nvPr>
        </p:nvSpPr>
        <p:spPr>
          <a:xfrm>
            <a:off x="0" y="9119474"/>
            <a:ext cx="3169920" cy="480060"/>
          </a:xfrm>
          <a:prstGeom prst="rect">
            <a:avLst/>
          </a:prstGeom>
        </p:spPr>
        <p:txBody>
          <a:bodyPr vert="horz" wrap="square" lIns="96661" tIns="48331" rIns="96661" bIns="48331" numCol="1" anchor="b" anchorCtr="0" compatLnSpc="1">
            <a:prstTxWarp prst="textNoShape">
              <a:avLst/>
            </a:prstTxWarp>
          </a:bodyPr>
          <a:lstStyle>
            <a:lvl1pPr>
              <a:defRPr sz="1300">
                <a:cs typeface="+mn-cs"/>
              </a:defRPr>
            </a:lvl1pPr>
          </a:lstStyle>
          <a:p>
            <a:pPr>
              <a:defRPr/>
            </a:pPr>
            <a:endParaRPr lang="nl-NL"/>
          </a:p>
        </p:txBody>
      </p:sp>
      <p:sp>
        <p:nvSpPr>
          <p:cNvPr id="7" name="Tijdelijke aanduiding voor dianummer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a:cs typeface="+mn-cs"/>
              </a:defRPr>
            </a:lvl1pPr>
          </a:lstStyle>
          <a:p>
            <a:pPr>
              <a:defRPr/>
            </a:pPr>
            <a:fld id="{5B2CCB76-A1AA-436A-8DB6-B2A85A6B140E}" type="slidenum">
              <a:rPr lang="nl-NL"/>
              <a:pPr>
                <a:defRPr/>
              </a:pPr>
              <a:t>‹#›</a:t>
            </a:fld>
            <a:endParaRPr lang="nl-NL"/>
          </a:p>
        </p:txBody>
      </p:sp>
    </p:spTree>
    <p:extLst>
      <p:ext uri="{BB962C8B-B14F-4D97-AF65-F5344CB8AC3E}">
        <p14:creationId xmlns:p14="http://schemas.microsoft.com/office/powerpoint/2010/main" val="114607438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94118" y="960726"/>
            <a:ext cx="4325471" cy="329132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749" tIns="43375" rIns="86749" bIns="43375" anchor="ctr"/>
          <a:lstStyle/>
          <a:p>
            <a:endParaRPr lang="en-US"/>
          </a:p>
        </p:txBody>
      </p:sp>
      <p:sp>
        <p:nvSpPr>
          <p:cNvPr id="4098" name="Text Box 2"/>
          <p:cNvSpPr txBox="1">
            <a:spLocks noGrp="1" noChangeArrowheads="1"/>
          </p:cNvSpPr>
          <p:nvPr>
            <p:ph type="body"/>
          </p:nvPr>
        </p:nvSpPr>
        <p:spPr bwMode="auto">
          <a:xfrm>
            <a:off x="1116107" y="4570268"/>
            <a:ext cx="5088965" cy="365197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1327" indent="-81327" eaLnBrk="1">
              <a:lnSpc>
                <a:spcPct val="93000"/>
              </a:lnSpc>
              <a:spcBef>
                <a:spcPct val="0"/>
              </a:spcBef>
              <a:buSzPct val="45000"/>
              <a:tabLst>
                <a:tab pos="686764" algn="l"/>
                <a:tab pos="1373528" algn="l"/>
                <a:tab pos="2060292" algn="l"/>
                <a:tab pos="2747056" algn="l"/>
                <a:tab pos="3433820" algn="l"/>
                <a:tab pos="4120584" algn="l"/>
                <a:tab pos="4807348" algn="l"/>
              </a:tabLst>
            </a:pPr>
            <a:r>
              <a:rPr lang="en-GB" altLang="en-US" dirty="0">
                <a:latin typeface="Arial" charset="0"/>
                <a:ea typeface="msgothic" charset="0"/>
                <a:cs typeface="msgothic" charset="0"/>
              </a:rPr>
              <a:t>Original study effect size versus replication effect size (correlation coefficients). Diagonal line represents replication effect size equal to original effect size. Dotted line represents replication effect size of 0. Points below the dotted line were effects in the opposite direction of the original. Density plots are separated by significant (blue) and nonsignificant (red) effects.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1 zonder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p:txBody>
          <a:bodyPr/>
          <a:lstStyle>
            <a:lvl1pPr marL="0" indent="0">
              <a:buNone/>
              <a:defRPr sz="2500">
                <a:latin typeface="Arial"/>
                <a:cs typeface="Arial"/>
              </a:defRPr>
            </a:lvl1pPr>
            <a:lvl2pPr marL="0" indent="0">
              <a:buFont typeface="Arial"/>
              <a:buNone/>
              <a:defRPr sz="2500">
                <a:solidFill>
                  <a:srgbClr val="FFFFFF"/>
                </a:solidFill>
                <a:latin typeface="Arial"/>
                <a:cs typeface="Arial"/>
              </a:defRPr>
            </a:lvl2pPr>
            <a:lvl3pPr marL="0" indent="0">
              <a:buFont typeface="Arial"/>
              <a:buNone/>
              <a:defRPr sz="2500">
                <a:solidFill>
                  <a:srgbClr val="FFFFFF"/>
                </a:solidFill>
                <a:latin typeface="Arial"/>
                <a:cs typeface="Arial"/>
              </a:defRPr>
            </a:lvl3pPr>
            <a:lvl4pPr marL="0" indent="0">
              <a:buFont typeface="Arial"/>
              <a:buNone/>
              <a:defRPr sz="2500">
                <a:solidFill>
                  <a:srgbClr val="FFFFFF"/>
                </a:solidFill>
                <a:latin typeface="Arial"/>
                <a:cs typeface="Arial"/>
              </a:defRPr>
            </a:lvl4pPr>
            <a:lvl5pPr marL="0" indent="0">
              <a:buFont typeface="Arial"/>
              <a:buNone/>
              <a:defRPr sz="2500">
                <a:solidFill>
                  <a:srgbClr val="FFFFFF"/>
                </a:solidFill>
                <a:latin typeface="Arial"/>
                <a:cs typeface="Arial"/>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Tree>
    <p:extLst>
      <p:ext uri="{BB962C8B-B14F-4D97-AF65-F5344CB8AC3E}">
        <p14:creationId xmlns:p14="http://schemas.microsoft.com/office/powerpoint/2010/main" val="27931527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kolom opsomming met afbeeld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sz="half" idx="1"/>
          </p:nvPr>
        </p:nvSpPr>
        <p:spPr>
          <a:xfrm>
            <a:off x="900000" y="2070000"/>
            <a:ext cx="5328000" cy="6007100"/>
          </a:xfrm>
        </p:spPr>
        <p:txBody>
          <a:bodyPr/>
          <a:lstStyle>
            <a:lvl1pPr>
              <a:defRPr sz="2500">
                <a:latin typeface="+mn-lt"/>
              </a:defRPr>
            </a:lvl1pPr>
            <a:lvl2pPr>
              <a:buFont typeface="Lucida Grande"/>
              <a:buChar char="-"/>
              <a:defRPr sz="2100">
                <a:latin typeface="+mn-lt"/>
              </a:defRPr>
            </a:lvl2pPr>
            <a:lvl3pPr>
              <a:buFont typeface="Lucida Grande"/>
              <a:buChar char="-"/>
              <a:defRPr sz="2100">
                <a:latin typeface="+mn-lt"/>
              </a:defRPr>
            </a:lvl3pPr>
            <a:lvl4pPr>
              <a:buFont typeface="Lucida Grande"/>
              <a:buChar char="-"/>
              <a:defRPr sz="2100">
                <a:latin typeface="+mn-lt"/>
              </a:defRPr>
            </a:lvl4pPr>
            <a:lvl5pPr>
              <a:buFont typeface="Lucida Grande"/>
              <a:buChar char="-"/>
              <a:defRPr sz="2100">
                <a:latin typeface="+mn-lt"/>
              </a:defRPr>
            </a:lvl5pPr>
            <a:lvl6pPr>
              <a:defRPr sz="1800"/>
            </a:lvl6pPr>
            <a:lvl7pPr>
              <a:defRPr sz="1800"/>
            </a:lvl7pPr>
            <a:lvl8pPr>
              <a:defRPr sz="1800"/>
            </a:lvl8pPr>
            <a:lvl9pPr>
              <a:defRPr sz="1800"/>
            </a:lvl9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Tijdelijke aanduiding voor afbeelding 2"/>
          <p:cNvSpPr>
            <a:spLocks noGrp="1" noChangeAspect="1"/>
          </p:cNvSpPr>
          <p:nvPr>
            <p:ph type="pic" idx="10"/>
          </p:nvPr>
        </p:nvSpPr>
        <p:spPr>
          <a:xfrm>
            <a:off x="6577200" y="2133600"/>
            <a:ext cx="5328000" cy="3679643"/>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sym typeface="Kievit-Book" charset="0"/>
            </a:endParaRPr>
          </a:p>
        </p:txBody>
      </p:sp>
      <p:sp>
        <p:nvSpPr>
          <p:cNvPr id="6" name="Slide Number Placeholder 1"/>
          <p:cNvSpPr>
            <a:spLocks noGrp="1"/>
          </p:cNvSpPr>
          <p:nvPr>
            <p:ph type="sldNum" sz="quarter" idx="4"/>
          </p:nvPr>
        </p:nvSpPr>
        <p:spPr>
          <a:xfrm>
            <a:off x="1029792" y="8863151"/>
            <a:ext cx="3033712" cy="519112"/>
          </a:xfrm>
          <a:prstGeom prst="rect">
            <a:avLst/>
          </a:prstGeom>
        </p:spPr>
        <p:txBody>
          <a:bodyPr vert="horz" lIns="91440" tIns="45720" rIns="91440" bIns="45720" rtlCol="0" anchor="ctr"/>
          <a:lstStyle>
            <a:lvl1pPr algn="r">
              <a:defRPr sz="2800">
                <a:solidFill>
                  <a:schemeClr val="bg1"/>
                </a:solidFill>
                <a:latin typeface="+mj-lt"/>
              </a:defRPr>
            </a:lvl1p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14946724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5" name="Tijdelijke aanduiding voor afbeelding 2"/>
          <p:cNvSpPr>
            <a:spLocks noGrp="1" noChangeAspect="1"/>
          </p:cNvSpPr>
          <p:nvPr/>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2132012" y="806079"/>
            <a:ext cx="8789988" cy="6592042"/>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n w="25400">
                  <a:solidFill>
                    <a:schemeClr val="tx1"/>
                  </a:solidFill>
                </a:l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4" name="Tijdelijke aanduiding voor tekst 3"/>
          <p:cNvSpPr>
            <a:spLocks noGrp="1"/>
          </p:cNvSpPr>
          <p:nvPr>
            <p:ph type="body" sz="half" idx="2"/>
          </p:nvPr>
        </p:nvSpPr>
        <p:spPr>
          <a:xfrm>
            <a:off x="2159000" y="7543799"/>
            <a:ext cx="8763000" cy="533401"/>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om de tekststijl van het model te bewerken</a:t>
            </a:r>
          </a:p>
        </p:txBody>
      </p:sp>
      <p:sp>
        <p:nvSpPr>
          <p:cNvPr id="6" name="Slide Number Placeholder 1"/>
          <p:cNvSpPr>
            <a:spLocks noGrp="1"/>
          </p:cNvSpPr>
          <p:nvPr>
            <p:ph type="sldNum" sz="quarter" idx="4"/>
          </p:nvPr>
        </p:nvSpPr>
        <p:spPr>
          <a:xfrm>
            <a:off x="1029792" y="8863151"/>
            <a:ext cx="3033712" cy="519112"/>
          </a:xfrm>
          <a:prstGeom prst="rect">
            <a:avLst/>
          </a:prstGeom>
        </p:spPr>
        <p:txBody>
          <a:bodyPr vert="horz" lIns="91440" tIns="45720" rIns="91440" bIns="45720" rtlCol="0" anchor="ctr"/>
          <a:lstStyle>
            <a:lvl1pPr algn="r">
              <a:defRPr sz="2800">
                <a:solidFill>
                  <a:schemeClr val="bg1"/>
                </a:solidFill>
                <a:latin typeface="+mj-lt"/>
              </a:defRPr>
            </a:lvl1p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363401574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beelding">
    <p:spTree>
      <p:nvGrpSpPr>
        <p:cNvPr id="1" name=""/>
        <p:cNvGrpSpPr/>
        <p:nvPr/>
      </p:nvGrpSpPr>
      <p:grpSpPr>
        <a:xfrm>
          <a:off x="0" y="0"/>
          <a:ext cx="0" cy="0"/>
          <a:chOff x="0" y="0"/>
          <a:chExt cx="0" cy="0"/>
        </a:xfrm>
      </p:grpSpPr>
      <p:sp>
        <p:nvSpPr>
          <p:cNvPr id="4" name="Tijdelijke aanduiding voor afbeelding 2"/>
          <p:cNvSpPr>
            <a:spLocks noGrp="1" noChangeAspect="1"/>
          </p:cNvSpPr>
          <p:nvPr/>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0" y="0"/>
            <a:ext cx="13004800" cy="8460000"/>
          </a:xfrm>
          <a:ln>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5" name="Slide Number Placeholder 1"/>
          <p:cNvSpPr>
            <a:spLocks noGrp="1"/>
          </p:cNvSpPr>
          <p:nvPr>
            <p:ph type="sldNum" sz="quarter" idx="4"/>
          </p:nvPr>
        </p:nvSpPr>
        <p:spPr>
          <a:xfrm>
            <a:off x="1029792" y="8863151"/>
            <a:ext cx="3033712" cy="519112"/>
          </a:xfrm>
          <a:prstGeom prst="rect">
            <a:avLst/>
          </a:prstGeom>
        </p:spPr>
        <p:txBody>
          <a:bodyPr vert="horz" lIns="91440" tIns="45720" rIns="91440" bIns="45720" rtlCol="0" anchor="ctr"/>
          <a:lstStyle>
            <a:lvl1pPr algn="r">
              <a:defRPr sz="2800">
                <a:solidFill>
                  <a:schemeClr val="bg1"/>
                </a:solidFill>
                <a:latin typeface="+mj-lt"/>
              </a:defRPr>
            </a:lvl1p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288976207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fbeelding 4x">
    <p:spTree>
      <p:nvGrpSpPr>
        <p:cNvPr id="1" name=""/>
        <p:cNvGrpSpPr/>
        <p:nvPr/>
      </p:nvGrpSpPr>
      <p:grpSpPr>
        <a:xfrm>
          <a:off x="0" y="0"/>
          <a:ext cx="0" cy="0"/>
          <a:chOff x="0" y="0"/>
          <a:chExt cx="0" cy="0"/>
        </a:xfrm>
      </p:grpSpPr>
      <p:sp>
        <p:nvSpPr>
          <p:cNvPr id="6" name="Tijdelijke aanduiding voor afbeelding 2"/>
          <p:cNvSpPr>
            <a:spLocks noGrp="1" noChangeAspect="1"/>
          </p:cNvSpPr>
          <p:nvPr/>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0" y="0"/>
            <a:ext cx="6502400" cy="4248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4" name="Tijdelijke aanduiding voor afbeelding 2"/>
          <p:cNvSpPr>
            <a:spLocks noGrp="1" noChangeAspect="1"/>
          </p:cNvSpPr>
          <p:nvPr>
            <p:ph type="pic" idx="10"/>
          </p:nvPr>
        </p:nvSpPr>
        <p:spPr>
          <a:xfrm>
            <a:off x="6502400" y="0"/>
            <a:ext cx="6502400" cy="4248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9" name="Tijdelijke aanduiding voor afbeelding 2"/>
          <p:cNvSpPr>
            <a:spLocks noGrp="1" noChangeAspect="1"/>
          </p:cNvSpPr>
          <p:nvPr>
            <p:ph type="pic" idx="11"/>
          </p:nvPr>
        </p:nvSpPr>
        <p:spPr>
          <a:xfrm>
            <a:off x="0" y="4240800"/>
            <a:ext cx="6502400" cy="4212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10" name="Tijdelijke aanduiding voor afbeelding 2"/>
          <p:cNvSpPr>
            <a:spLocks noGrp="1" noChangeAspect="1"/>
          </p:cNvSpPr>
          <p:nvPr>
            <p:ph type="pic" idx="12"/>
          </p:nvPr>
        </p:nvSpPr>
        <p:spPr>
          <a:xfrm>
            <a:off x="6502400" y="4240800"/>
            <a:ext cx="6502400" cy="4212000"/>
          </a:xfrm>
          <a:solidFill>
            <a:schemeClr val="tx1"/>
          </a:solidFill>
          <a:ln w="25400">
            <a:solidFill>
              <a:schemeClr val="tx1"/>
            </a:solid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7" name="Slide Number Placeholder 1"/>
          <p:cNvSpPr>
            <a:spLocks noGrp="1"/>
          </p:cNvSpPr>
          <p:nvPr>
            <p:ph type="sldNum" sz="quarter" idx="4"/>
          </p:nvPr>
        </p:nvSpPr>
        <p:spPr>
          <a:xfrm>
            <a:off x="1029792" y="8863151"/>
            <a:ext cx="3033712" cy="519112"/>
          </a:xfrm>
          <a:prstGeom prst="rect">
            <a:avLst/>
          </a:prstGeom>
        </p:spPr>
        <p:txBody>
          <a:bodyPr vert="horz" lIns="91440" tIns="45720" rIns="91440" bIns="45720" rtlCol="0" anchor="ctr"/>
          <a:lstStyle>
            <a:lvl1pPr algn="r">
              <a:defRPr sz="2800">
                <a:solidFill>
                  <a:schemeClr val="bg1"/>
                </a:solidFill>
                <a:latin typeface="+mj-lt"/>
              </a:defRPr>
            </a:lvl1p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265035793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en bijschrift">
    <p:spTree>
      <p:nvGrpSpPr>
        <p:cNvPr id="1" name=""/>
        <p:cNvGrpSpPr/>
        <p:nvPr/>
      </p:nvGrpSpPr>
      <p:grpSpPr>
        <a:xfrm>
          <a:off x="0" y="0"/>
          <a:ext cx="0" cy="0"/>
          <a:chOff x="0" y="0"/>
          <a:chExt cx="0" cy="0"/>
        </a:xfrm>
      </p:grpSpPr>
      <p:sp>
        <p:nvSpPr>
          <p:cNvPr id="5" name="Tijdelijke aanduiding voor afbeelding 2"/>
          <p:cNvSpPr>
            <a:spLocks noGrp="1" noChangeAspect="1"/>
          </p:cNvSpPr>
          <p:nvPr userDrawn="1"/>
        </p:nvSpPr>
        <p:spPr bwMode="auto">
          <a:xfrm>
            <a:off x="10056813" y="5289550"/>
            <a:ext cx="8791575"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p>
            <a:pPr marL="342900" indent="-342900" eaLnBrk="0" hangingPunct="0">
              <a:buFontTx/>
              <a:buChar char="•"/>
            </a:pPr>
            <a:endParaRPr lang="nl-NL" sz="2100">
              <a:solidFill>
                <a:srgbClr val="141313"/>
              </a:solidFill>
              <a:latin typeface="Arial" pitchFamily="34" charset="0"/>
              <a:ea typeface="MS PGothic" pitchFamily="34" charset="-128"/>
              <a:sym typeface="Kievit-Book" charset="0"/>
            </a:endParaRPr>
          </a:p>
        </p:txBody>
      </p:sp>
      <p:sp>
        <p:nvSpPr>
          <p:cNvPr id="3" name="Tijdelijke aanduiding voor afbeelding 2"/>
          <p:cNvSpPr>
            <a:spLocks noGrp="1" noChangeAspect="1"/>
          </p:cNvSpPr>
          <p:nvPr>
            <p:ph type="pic" idx="1"/>
          </p:nvPr>
        </p:nvSpPr>
        <p:spPr>
          <a:xfrm>
            <a:off x="0" y="1676400"/>
            <a:ext cx="13003200" cy="5727600"/>
          </a:xfrm>
          <a:solidFill>
            <a:schemeClr val="tx1"/>
          </a:solidFill>
          <a:ln w="25400">
            <a:noFill/>
          </a:ln>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7" name="Titel 1"/>
          <p:cNvSpPr>
            <a:spLocks noGrp="1"/>
          </p:cNvSpPr>
          <p:nvPr>
            <p:ph type="title"/>
          </p:nvPr>
        </p:nvSpPr>
        <p:spPr>
          <a:xfrm>
            <a:off x="900113" y="990600"/>
            <a:ext cx="11049000" cy="609600"/>
          </a:xfrm>
        </p:spPr>
        <p:txBody>
          <a:bodyPr/>
          <a:lstStyle/>
          <a:p>
            <a:r>
              <a:rPr lang="nl-NL" dirty="0" smtClean="0"/>
              <a:t>Titelstijl van model bewerken</a:t>
            </a:r>
            <a:endParaRPr lang="nl-NL" dirty="0"/>
          </a:p>
        </p:txBody>
      </p:sp>
      <p:sp>
        <p:nvSpPr>
          <p:cNvPr id="11" name="Tijdelijke aanduiding voor tekst 3"/>
          <p:cNvSpPr>
            <a:spLocks noGrp="1"/>
          </p:cNvSpPr>
          <p:nvPr>
            <p:ph type="body" sz="half" idx="2"/>
          </p:nvPr>
        </p:nvSpPr>
        <p:spPr>
          <a:xfrm>
            <a:off x="2159000" y="7543799"/>
            <a:ext cx="8763000" cy="533401"/>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om de tekststijl van het model te bewerken</a:t>
            </a:r>
          </a:p>
        </p:txBody>
      </p:sp>
      <p:sp>
        <p:nvSpPr>
          <p:cNvPr id="6" name="Slide Number Placeholder 1"/>
          <p:cNvSpPr>
            <a:spLocks noGrp="1"/>
          </p:cNvSpPr>
          <p:nvPr>
            <p:ph type="sldNum" sz="quarter" idx="4"/>
          </p:nvPr>
        </p:nvSpPr>
        <p:spPr>
          <a:xfrm>
            <a:off x="1029792" y="8863151"/>
            <a:ext cx="3033712" cy="519112"/>
          </a:xfrm>
          <a:prstGeom prst="rect">
            <a:avLst/>
          </a:prstGeom>
        </p:spPr>
        <p:txBody>
          <a:bodyPr vert="horz" lIns="91440" tIns="45720" rIns="91440" bIns="45720" rtlCol="0" anchor="ctr"/>
          <a:lstStyle>
            <a:lvl1pPr algn="r">
              <a:defRPr sz="2800">
                <a:solidFill>
                  <a:schemeClr val="bg1"/>
                </a:solidFill>
                <a:latin typeface="+mj-lt"/>
              </a:defRPr>
            </a:lvl1p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229560708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el, tekst en 2 inhoudselementen">
    <p:spTree>
      <p:nvGrpSpPr>
        <p:cNvPr id="1" name=""/>
        <p:cNvGrpSpPr/>
        <p:nvPr/>
      </p:nvGrpSpPr>
      <p:grpSpPr>
        <a:xfrm>
          <a:off x="0" y="0"/>
          <a:ext cx="0" cy="0"/>
          <a:chOff x="0" y="0"/>
          <a:chExt cx="0" cy="0"/>
        </a:xfrm>
      </p:grpSpPr>
      <p:sp>
        <p:nvSpPr>
          <p:cNvPr id="2" name="Titel 1"/>
          <p:cNvSpPr>
            <a:spLocks noGrp="1"/>
          </p:cNvSpPr>
          <p:nvPr>
            <p:ph type="title"/>
          </p:nvPr>
        </p:nvSpPr>
        <p:spPr>
          <a:xfrm>
            <a:off x="541867" y="216747"/>
            <a:ext cx="11776569" cy="758613"/>
          </a:xfrm>
        </p:spPr>
        <p:txBody>
          <a:bodyPr/>
          <a:lstStyle/>
          <a:p>
            <a:r>
              <a:rPr lang="nl-NL" smtClean="0"/>
              <a:t>Klik om de stijl te bewerken</a:t>
            </a:r>
            <a:endParaRPr lang="nl-NL"/>
          </a:p>
        </p:txBody>
      </p:sp>
      <p:sp>
        <p:nvSpPr>
          <p:cNvPr id="3" name="Tijdelijke aanduiding voor tekst 2"/>
          <p:cNvSpPr>
            <a:spLocks noGrp="1"/>
          </p:cNvSpPr>
          <p:nvPr>
            <p:ph type="body" sz="half" idx="1"/>
          </p:nvPr>
        </p:nvSpPr>
        <p:spPr>
          <a:xfrm>
            <a:off x="584765" y="1625600"/>
            <a:ext cx="5807004" cy="7369387"/>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quarter" idx="2"/>
          </p:nvPr>
        </p:nvSpPr>
        <p:spPr>
          <a:xfrm>
            <a:off x="6608516" y="1625600"/>
            <a:ext cx="5807004" cy="357632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inhoud 4"/>
          <p:cNvSpPr>
            <a:spLocks noGrp="1"/>
          </p:cNvSpPr>
          <p:nvPr>
            <p:ph sz="quarter" idx="3"/>
          </p:nvPr>
        </p:nvSpPr>
        <p:spPr>
          <a:xfrm>
            <a:off x="6608516" y="5418667"/>
            <a:ext cx="5807004" cy="357632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Slide Number Placeholder 1"/>
          <p:cNvSpPr>
            <a:spLocks noGrp="1"/>
          </p:cNvSpPr>
          <p:nvPr>
            <p:ph type="sldNum" sz="quarter" idx="4"/>
          </p:nvPr>
        </p:nvSpPr>
        <p:spPr>
          <a:xfrm>
            <a:off x="1029792" y="8863151"/>
            <a:ext cx="3033712" cy="519112"/>
          </a:xfrm>
          <a:prstGeom prst="rect">
            <a:avLst/>
          </a:prstGeom>
        </p:spPr>
        <p:txBody>
          <a:bodyPr vert="horz" lIns="91440" tIns="45720" rIns="91440" bIns="45720" rtlCol="0" anchor="ctr"/>
          <a:lstStyle>
            <a:lvl1pPr algn="r">
              <a:defRPr sz="2800">
                <a:solidFill>
                  <a:schemeClr val="bg1"/>
                </a:solidFill>
                <a:latin typeface="+mj-lt"/>
              </a:defRPr>
            </a:lvl1p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2294121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541867" y="216747"/>
            <a:ext cx="11776569" cy="758613"/>
          </a:xfrm>
        </p:spPr>
        <p:txBody>
          <a:bodyPr/>
          <a:lstStyle/>
          <a:p>
            <a:r>
              <a:rPr lang="nl-NL" smtClean="0"/>
              <a:t>Klik om de stijl te bewerken</a:t>
            </a:r>
            <a:endParaRPr lang="nl-NL"/>
          </a:p>
        </p:txBody>
      </p:sp>
      <p:sp>
        <p:nvSpPr>
          <p:cNvPr id="3" name="Tijdelijke aanduiding voor tekst 2"/>
          <p:cNvSpPr>
            <a:spLocks noGrp="1"/>
          </p:cNvSpPr>
          <p:nvPr>
            <p:ph type="body" sz="half" idx="1"/>
          </p:nvPr>
        </p:nvSpPr>
        <p:spPr>
          <a:xfrm>
            <a:off x="584765" y="1625600"/>
            <a:ext cx="5807004" cy="7369387"/>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608516" y="1625600"/>
            <a:ext cx="5807004" cy="7369387"/>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Slide Number Placeholder 1"/>
          <p:cNvSpPr>
            <a:spLocks noGrp="1"/>
          </p:cNvSpPr>
          <p:nvPr>
            <p:ph type="sldNum" sz="quarter" idx="4"/>
          </p:nvPr>
        </p:nvSpPr>
        <p:spPr>
          <a:xfrm>
            <a:off x="1029792" y="8863151"/>
            <a:ext cx="3033712" cy="519112"/>
          </a:xfrm>
          <a:prstGeom prst="rect">
            <a:avLst/>
          </a:prstGeom>
        </p:spPr>
        <p:txBody>
          <a:bodyPr vert="horz" lIns="91440" tIns="45720" rIns="91440" bIns="45720" rtlCol="0" anchor="ctr"/>
          <a:lstStyle>
            <a:lvl1pPr algn="r">
              <a:defRPr sz="2800">
                <a:solidFill>
                  <a:schemeClr val="bg1"/>
                </a:solidFill>
                <a:latin typeface="+mj-lt"/>
              </a:defRPr>
            </a:lvl1p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402759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475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1 met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p:txBody>
          <a:bodyPr/>
          <a:lstStyle>
            <a:lvl1pPr>
              <a:defRPr sz="2500">
                <a:latin typeface="Arial"/>
                <a:cs typeface="Arial"/>
              </a:defRPr>
            </a:lvl1pPr>
            <a:lvl2pPr>
              <a:buFont typeface="Lucida Grande"/>
              <a:buChar char="-"/>
              <a:defRPr sz="2100">
                <a:solidFill>
                  <a:srgbClr val="FFFFFF"/>
                </a:solidFill>
                <a:latin typeface="Arial"/>
                <a:cs typeface="Arial"/>
              </a:defRPr>
            </a:lvl2pPr>
            <a:lvl3pPr>
              <a:buFont typeface="Lucida Grande"/>
              <a:buChar char="-"/>
              <a:defRPr sz="2100">
                <a:solidFill>
                  <a:srgbClr val="FFFFFF"/>
                </a:solidFill>
                <a:latin typeface="Arial"/>
                <a:cs typeface="Arial"/>
              </a:defRPr>
            </a:lvl3pPr>
            <a:lvl4pPr>
              <a:buFont typeface="Lucida Grande"/>
              <a:buChar char="-"/>
              <a:defRPr sz="2100">
                <a:solidFill>
                  <a:srgbClr val="FFFFFF"/>
                </a:solidFill>
                <a:latin typeface="Arial"/>
                <a:cs typeface="Arial"/>
              </a:defRPr>
            </a:lvl4pPr>
            <a:lvl5pPr>
              <a:buFont typeface="Lucida Grande"/>
              <a:buChar char="-"/>
              <a:defRPr sz="2100">
                <a:solidFill>
                  <a:srgbClr val="FFFFFF"/>
                </a:solidFill>
                <a:latin typeface="Arial"/>
                <a:cs typeface="Arial"/>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Tree>
    <p:extLst>
      <p:ext uri="{BB962C8B-B14F-4D97-AF65-F5344CB8AC3E}">
        <p14:creationId xmlns:p14="http://schemas.microsoft.com/office/powerpoint/2010/main" val="30774512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pening 2 met opsomming">
    <p:spTree>
      <p:nvGrpSpPr>
        <p:cNvPr id="1" name=""/>
        <p:cNvGrpSpPr/>
        <p:nvPr/>
      </p:nvGrpSpPr>
      <p:grpSpPr>
        <a:xfrm>
          <a:off x="0" y="0"/>
          <a:ext cx="0" cy="0"/>
          <a:chOff x="0" y="0"/>
          <a:chExt cx="0" cy="0"/>
        </a:xfrm>
      </p:grpSpPr>
      <p:sp>
        <p:nvSpPr>
          <p:cNvPr id="2" name="Titel 1"/>
          <p:cNvSpPr>
            <a:spLocks noGrp="1"/>
          </p:cNvSpPr>
          <p:nvPr>
            <p:ph type="title"/>
          </p:nvPr>
        </p:nvSpPr>
        <p:spPr>
          <a:xfrm>
            <a:off x="900113" y="1692275"/>
            <a:ext cx="11430000" cy="1054800"/>
          </a:xfrm>
        </p:spPr>
        <p:txBody>
          <a:bodyPr/>
          <a:lstStyle>
            <a:lvl1pPr>
              <a:defRPr sz="5000"/>
            </a:lvl1pPr>
          </a:lstStyle>
          <a:p>
            <a:r>
              <a:rPr lang="nl-NL" dirty="0" smtClean="0"/>
              <a:t>Titelstijl van model bewerken</a:t>
            </a:r>
            <a:endParaRPr lang="nl-NL" dirty="0"/>
          </a:p>
        </p:txBody>
      </p:sp>
      <p:sp>
        <p:nvSpPr>
          <p:cNvPr id="3" name="Tijdelijke aanduiding voor inhoud 2"/>
          <p:cNvSpPr>
            <a:spLocks noGrp="1"/>
          </p:cNvSpPr>
          <p:nvPr>
            <p:ph idx="1"/>
          </p:nvPr>
        </p:nvSpPr>
        <p:spPr>
          <a:xfrm>
            <a:off x="900113" y="2772000"/>
            <a:ext cx="5284800" cy="5155200"/>
          </a:xfrm>
        </p:spPr>
        <p:txBody>
          <a:bodyPr/>
          <a:lstStyle>
            <a:lvl1pPr>
              <a:defRPr sz="2500">
                <a:latin typeface="Arial"/>
                <a:cs typeface="Arial"/>
              </a:defRPr>
            </a:lvl1pPr>
            <a:lvl2pPr>
              <a:buFont typeface="Lucida Grande"/>
              <a:buChar char="-"/>
              <a:defRPr sz="2100">
                <a:solidFill>
                  <a:srgbClr val="FFFFFF"/>
                </a:solidFill>
                <a:latin typeface="Arial"/>
                <a:cs typeface="Arial"/>
              </a:defRPr>
            </a:lvl2pPr>
            <a:lvl3pPr>
              <a:buFont typeface="Lucida Grande"/>
              <a:buChar char="-"/>
              <a:defRPr sz="2100">
                <a:solidFill>
                  <a:srgbClr val="FFFFFF"/>
                </a:solidFill>
                <a:latin typeface="Arial"/>
                <a:cs typeface="Arial"/>
              </a:defRPr>
            </a:lvl3pPr>
            <a:lvl4pPr>
              <a:buFont typeface="Lucida Grande"/>
              <a:buChar char="-"/>
              <a:defRPr sz="2100">
                <a:solidFill>
                  <a:srgbClr val="FFFFFF"/>
                </a:solidFill>
                <a:latin typeface="Arial"/>
                <a:cs typeface="Arial"/>
              </a:defRPr>
            </a:lvl4pPr>
            <a:lvl5pPr>
              <a:buFont typeface="Lucida Grande"/>
              <a:buChar char="-"/>
              <a:defRPr sz="2100">
                <a:solidFill>
                  <a:srgbClr val="FFFFFF"/>
                </a:solidFill>
                <a:latin typeface="Arial"/>
                <a:cs typeface="Arial"/>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7" name="Tijdelijke aanduiding voor afbeelding 2"/>
          <p:cNvSpPr>
            <a:spLocks noGrp="1" noChangeAspect="1"/>
          </p:cNvSpPr>
          <p:nvPr>
            <p:ph type="pic" idx="12"/>
          </p:nvPr>
        </p:nvSpPr>
        <p:spPr>
          <a:xfrm rot="240000">
            <a:off x="6785903" y="3124973"/>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8" name="Tijdelijke aanduiding voor afbeelding 2"/>
          <p:cNvSpPr>
            <a:spLocks noGrp="1" noChangeAspect="1"/>
          </p:cNvSpPr>
          <p:nvPr>
            <p:ph type="pic" idx="11"/>
          </p:nvPr>
        </p:nvSpPr>
        <p:spPr>
          <a:xfrm rot="21420000">
            <a:off x="6525879" y="3232016"/>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11" name="Tijdelijke aanduiding voor afbeelding 2"/>
          <p:cNvSpPr>
            <a:spLocks noGrp="1" noChangeAspect="1"/>
          </p:cNvSpPr>
          <p:nvPr>
            <p:ph type="pic" idx="10"/>
          </p:nvPr>
        </p:nvSpPr>
        <p:spPr>
          <a:xfrm>
            <a:off x="6731000" y="3126600"/>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sym typeface="Kievit-Book" charset="0"/>
            </a:endParaRPr>
          </a:p>
        </p:txBody>
      </p:sp>
    </p:spTree>
    <p:extLst>
      <p:ext uri="{BB962C8B-B14F-4D97-AF65-F5344CB8AC3E}">
        <p14:creationId xmlns:p14="http://schemas.microsoft.com/office/powerpoint/2010/main" val="34841166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Opening 2 zonder opsomming">
    <p:spTree>
      <p:nvGrpSpPr>
        <p:cNvPr id="1" name=""/>
        <p:cNvGrpSpPr/>
        <p:nvPr/>
      </p:nvGrpSpPr>
      <p:grpSpPr>
        <a:xfrm>
          <a:off x="0" y="0"/>
          <a:ext cx="0" cy="0"/>
          <a:chOff x="0" y="0"/>
          <a:chExt cx="0" cy="0"/>
        </a:xfrm>
      </p:grpSpPr>
      <p:sp>
        <p:nvSpPr>
          <p:cNvPr id="13" name="Tijdelijke aanduiding voor afbeelding 2"/>
          <p:cNvSpPr>
            <a:spLocks noGrp="1" noChangeAspect="1"/>
          </p:cNvSpPr>
          <p:nvPr>
            <p:ph type="pic" idx="12"/>
          </p:nvPr>
        </p:nvSpPr>
        <p:spPr>
          <a:xfrm rot="240000">
            <a:off x="6785903" y="3124973"/>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10" name="Tijdelijke aanduiding voor afbeelding 2"/>
          <p:cNvSpPr>
            <a:spLocks noGrp="1" noChangeAspect="1"/>
          </p:cNvSpPr>
          <p:nvPr>
            <p:ph type="pic" idx="11"/>
          </p:nvPr>
        </p:nvSpPr>
        <p:spPr>
          <a:xfrm rot="21420000">
            <a:off x="6525879" y="3232016"/>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
        <p:nvSpPr>
          <p:cNvPr id="2" name="Titel 1"/>
          <p:cNvSpPr>
            <a:spLocks noGrp="1"/>
          </p:cNvSpPr>
          <p:nvPr>
            <p:ph type="title"/>
          </p:nvPr>
        </p:nvSpPr>
        <p:spPr>
          <a:xfrm>
            <a:off x="900113" y="1692275"/>
            <a:ext cx="11430000" cy="1054800"/>
          </a:xfrm>
        </p:spPr>
        <p:txBody>
          <a:bodyPr/>
          <a:lstStyle>
            <a:lvl1pPr>
              <a:defRPr sz="5000"/>
            </a:lvl1pPr>
          </a:lstStyle>
          <a:p>
            <a:r>
              <a:rPr lang="nl-NL" dirty="0" smtClean="0"/>
              <a:t>Titelstijl van model bewerken</a:t>
            </a:r>
            <a:endParaRPr lang="nl-NL" dirty="0"/>
          </a:p>
        </p:txBody>
      </p:sp>
      <p:sp>
        <p:nvSpPr>
          <p:cNvPr id="3" name="Tijdelijke aanduiding voor inhoud 2"/>
          <p:cNvSpPr>
            <a:spLocks noGrp="1"/>
          </p:cNvSpPr>
          <p:nvPr>
            <p:ph idx="1"/>
          </p:nvPr>
        </p:nvSpPr>
        <p:spPr>
          <a:xfrm>
            <a:off x="900113" y="2772000"/>
            <a:ext cx="5284800" cy="5155200"/>
          </a:xfrm>
        </p:spPr>
        <p:txBody>
          <a:bodyPr/>
          <a:lstStyle>
            <a:lvl1pPr marL="0" indent="0">
              <a:buNone/>
              <a:defRPr sz="2500">
                <a:latin typeface="Arial"/>
                <a:cs typeface="Arial"/>
              </a:defRPr>
            </a:lvl1pPr>
            <a:lvl2pPr marL="0" indent="0">
              <a:buFont typeface="Arial"/>
              <a:buNone/>
              <a:defRPr sz="2500">
                <a:latin typeface="Arial"/>
                <a:cs typeface="Arial"/>
              </a:defRPr>
            </a:lvl2pPr>
            <a:lvl3pPr marL="0" indent="0">
              <a:buFont typeface="Arial"/>
              <a:buNone/>
              <a:defRPr sz="2500">
                <a:latin typeface="Arial"/>
                <a:cs typeface="Arial"/>
              </a:defRPr>
            </a:lvl3pPr>
            <a:lvl4pPr marL="0" indent="0">
              <a:buFont typeface="Arial"/>
              <a:buNone/>
              <a:defRPr sz="2500">
                <a:latin typeface="Arial"/>
                <a:cs typeface="Arial"/>
              </a:defRPr>
            </a:lvl4pPr>
            <a:lvl5pPr marL="0" indent="0">
              <a:buFont typeface="Arial"/>
              <a:buNone/>
              <a:defRPr sz="2500">
                <a:latin typeface="Arial"/>
                <a:cs typeface="Arial"/>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9" name="Tijdelijke aanduiding voor afbeelding 2"/>
          <p:cNvSpPr>
            <a:spLocks noGrp="1" noChangeAspect="1"/>
          </p:cNvSpPr>
          <p:nvPr>
            <p:ph type="pic" idx="10"/>
          </p:nvPr>
        </p:nvSpPr>
        <p:spPr>
          <a:xfrm>
            <a:off x="6731000" y="3126600"/>
            <a:ext cx="5760000" cy="3960000"/>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dirty="0" smtClean="0">
              <a:sym typeface="Kievit-Book" charset="0"/>
            </a:endParaRPr>
          </a:p>
        </p:txBody>
      </p:sp>
    </p:spTree>
    <p:extLst>
      <p:ext uri="{BB962C8B-B14F-4D97-AF65-F5344CB8AC3E}">
        <p14:creationId xmlns:p14="http://schemas.microsoft.com/office/powerpoint/2010/main" val="309075334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 kolo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p:txBody>
          <a:bodyPr/>
          <a:lstStyle>
            <a:lvl1pPr marL="0" indent="0">
              <a:buNone/>
              <a:defRPr sz="2500">
                <a:latin typeface="+mn-lt"/>
              </a:defRPr>
            </a:lvl1pPr>
            <a:lvl2pPr marL="0" indent="0">
              <a:buFont typeface="Lucida Grande"/>
              <a:buNone/>
              <a:defRPr sz="2500">
                <a:latin typeface="+mn-lt"/>
              </a:defRPr>
            </a:lvl2pPr>
            <a:lvl3pPr marL="0" indent="0">
              <a:buFont typeface="Lucida Grande"/>
              <a:buNone/>
              <a:defRPr sz="2500">
                <a:latin typeface="+mn-lt"/>
              </a:defRPr>
            </a:lvl3pPr>
            <a:lvl4pPr marL="0" indent="0">
              <a:buFont typeface="Lucida Grande"/>
              <a:buNone/>
              <a:defRPr sz="2500">
                <a:latin typeface="+mn-lt"/>
              </a:defRPr>
            </a:lvl4pPr>
            <a:lvl5pPr marL="0" indent="0">
              <a:buFont typeface="Lucida Grande"/>
              <a:buNone/>
              <a:defRPr sz="2500">
                <a:latin typeface="+mn-lt"/>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Slide Number Placeholder 3"/>
          <p:cNvSpPr>
            <a:spLocks noGrp="1"/>
          </p:cNvSpPr>
          <p:nvPr>
            <p:ph type="sldNum" sz="quarter" idx="10"/>
          </p:nvPr>
        </p:nvSpPr>
        <p:spPr/>
        <p:txBody>
          <a:body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386191773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 kolom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p:txBody>
          <a:bodyPr/>
          <a:lstStyle>
            <a:lvl1pPr>
              <a:buClr>
                <a:srgbClr val="C00000"/>
              </a:buClr>
              <a:defRPr sz="2500">
                <a:latin typeface="+mn-lt"/>
              </a:defRPr>
            </a:lvl1pPr>
            <a:lvl2pPr>
              <a:buFont typeface="Lucida Grande"/>
              <a:buChar char="-"/>
              <a:defRPr sz="2100">
                <a:latin typeface="+mn-lt"/>
              </a:defRPr>
            </a:lvl2pPr>
            <a:lvl3pPr>
              <a:buFont typeface="Lucida Grande"/>
              <a:buChar char="-"/>
              <a:defRPr sz="2100">
                <a:latin typeface="+mn-lt"/>
              </a:defRPr>
            </a:lvl3pPr>
            <a:lvl4pPr>
              <a:buFont typeface="Lucida Grande"/>
              <a:buChar char="-"/>
              <a:defRPr sz="2100">
                <a:latin typeface="+mn-lt"/>
              </a:defRPr>
            </a:lvl4pPr>
            <a:lvl5pPr>
              <a:buFont typeface="Lucida Grande"/>
              <a:buChar char="-"/>
              <a:defRPr sz="2100">
                <a:latin typeface="+mn-lt"/>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Slide Number Placeholder 3"/>
          <p:cNvSpPr>
            <a:spLocks noGrp="1"/>
          </p:cNvSpPr>
          <p:nvPr>
            <p:ph type="sldNum" sz="quarter" idx="10"/>
          </p:nvPr>
        </p:nvSpPr>
        <p:spPr/>
        <p:txBody>
          <a:body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368723749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kolomm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4" name="Tijdelijke aanduiding voor inhoud 2"/>
          <p:cNvSpPr>
            <a:spLocks noGrp="1"/>
          </p:cNvSpPr>
          <p:nvPr>
            <p:ph idx="1"/>
          </p:nvPr>
        </p:nvSpPr>
        <p:spPr>
          <a:xfrm>
            <a:off x="900113" y="2070100"/>
            <a:ext cx="11049000" cy="6007100"/>
          </a:xfrm>
        </p:spPr>
        <p:txBody>
          <a:bodyPr numCol="2"/>
          <a:lstStyle>
            <a:lvl1pPr marL="0" indent="0">
              <a:buNone/>
              <a:defRPr sz="2500">
                <a:latin typeface="+mn-lt"/>
              </a:defRPr>
            </a:lvl1pPr>
            <a:lvl2pPr marL="0" indent="0">
              <a:buFont typeface="Lucida Grande"/>
              <a:buNone/>
              <a:defRPr sz="2500">
                <a:latin typeface="+mn-lt"/>
              </a:defRPr>
            </a:lvl2pPr>
            <a:lvl3pPr marL="0" indent="0">
              <a:buFont typeface="Lucida Grande"/>
              <a:buNone/>
              <a:defRPr sz="2500">
                <a:latin typeface="+mn-lt"/>
              </a:defRPr>
            </a:lvl3pPr>
            <a:lvl4pPr marL="0" indent="0">
              <a:buFont typeface="Lucida Grande"/>
              <a:buNone/>
              <a:defRPr sz="2500">
                <a:latin typeface="+mn-lt"/>
              </a:defRPr>
            </a:lvl4pPr>
            <a:lvl5pPr marL="0" indent="0">
              <a:buFont typeface="Lucida Grande"/>
              <a:buNone/>
              <a:defRPr sz="2500">
                <a:latin typeface="+mn-lt"/>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Slide Number Placeholder 1"/>
          <p:cNvSpPr>
            <a:spLocks noGrp="1"/>
          </p:cNvSpPr>
          <p:nvPr>
            <p:ph type="sldNum" sz="quarter" idx="4"/>
          </p:nvPr>
        </p:nvSpPr>
        <p:spPr>
          <a:xfrm>
            <a:off x="1029792" y="8863151"/>
            <a:ext cx="3033712" cy="519112"/>
          </a:xfrm>
          <a:prstGeom prst="rect">
            <a:avLst/>
          </a:prstGeom>
        </p:spPr>
        <p:txBody>
          <a:bodyPr vert="horz" lIns="91440" tIns="45720" rIns="91440" bIns="45720" rtlCol="0" anchor="ctr"/>
          <a:lstStyle>
            <a:lvl1pPr algn="r">
              <a:defRPr sz="2800">
                <a:solidFill>
                  <a:schemeClr val="bg1"/>
                </a:solidFill>
                <a:latin typeface="+mj-lt"/>
              </a:defRPr>
            </a:lvl1p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246849898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kolommen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4" name="Tijdelijke aanduiding voor inhoud 2"/>
          <p:cNvSpPr>
            <a:spLocks noGrp="1"/>
          </p:cNvSpPr>
          <p:nvPr>
            <p:ph idx="1"/>
          </p:nvPr>
        </p:nvSpPr>
        <p:spPr>
          <a:xfrm>
            <a:off x="900113" y="2070100"/>
            <a:ext cx="11049000" cy="6007100"/>
          </a:xfrm>
        </p:spPr>
        <p:txBody>
          <a:bodyPr numCol="2"/>
          <a:lstStyle>
            <a:lvl1pPr>
              <a:buClr>
                <a:srgbClr val="C00000"/>
              </a:buClr>
              <a:defRPr sz="2500">
                <a:latin typeface="+mn-lt"/>
              </a:defRPr>
            </a:lvl1pPr>
            <a:lvl2pPr>
              <a:buFont typeface="Lucida Grande"/>
              <a:buChar char="-"/>
              <a:defRPr sz="2100">
                <a:latin typeface="+mn-lt"/>
              </a:defRPr>
            </a:lvl2pPr>
            <a:lvl3pPr>
              <a:buFont typeface="Lucida Grande"/>
              <a:buChar char="-"/>
              <a:defRPr sz="2100">
                <a:latin typeface="+mn-lt"/>
              </a:defRPr>
            </a:lvl3pPr>
            <a:lvl4pPr>
              <a:buFont typeface="Lucida Grande"/>
              <a:buChar char="-"/>
              <a:defRPr sz="2100">
                <a:latin typeface="+mn-lt"/>
              </a:defRPr>
            </a:lvl4pPr>
            <a:lvl5pPr>
              <a:buFont typeface="Lucida Grande"/>
              <a:buChar char="-"/>
              <a:defRPr sz="2100">
                <a:latin typeface="+mn-lt"/>
              </a:defRPr>
            </a:lvl5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Slide Number Placeholder 1"/>
          <p:cNvSpPr>
            <a:spLocks noGrp="1"/>
          </p:cNvSpPr>
          <p:nvPr>
            <p:ph type="sldNum" sz="quarter" idx="4"/>
          </p:nvPr>
        </p:nvSpPr>
        <p:spPr>
          <a:xfrm>
            <a:off x="1029792" y="8863151"/>
            <a:ext cx="3033712" cy="519112"/>
          </a:xfrm>
          <a:prstGeom prst="rect">
            <a:avLst/>
          </a:prstGeom>
        </p:spPr>
        <p:txBody>
          <a:bodyPr vert="horz" lIns="91440" tIns="45720" rIns="91440" bIns="45720" rtlCol="0" anchor="ctr"/>
          <a:lstStyle>
            <a:lvl1pPr algn="r">
              <a:defRPr sz="2800">
                <a:solidFill>
                  <a:schemeClr val="bg1"/>
                </a:solidFill>
                <a:latin typeface="+mj-lt"/>
              </a:defRPr>
            </a:lvl1p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14978019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kolom met afbeeld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sz="half" idx="1"/>
          </p:nvPr>
        </p:nvSpPr>
        <p:spPr>
          <a:xfrm>
            <a:off x="900000" y="2070000"/>
            <a:ext cx="5328000" cy="6007100"/>
          </a:xfrm>
        </p:spPr>
        <p:txBody>
          <a:bodyPr/>
          <a:lstStyle>
            <a:lvl1pPr marL="0" indent="0">
              <a:buNone/>
              <a:defRPr sz="2500">
                <a:latin typeface="+mn-lt"/>
              </a:defRPr>
            </a:lvl1pPr>
            <a:lvl2pPr marL="0" indent="0">
              <a:buFont typeface="Arial"/>
              <a:buNone/>
              <a:defRPr sz="2500">
                <a:latin typeface="+mn-lt"/>
              </a:defRPr>
            </a:lvl2pPr>
            <a:lvl3pPr marL="0" indent="0">
              <a:buFont typeface="Arial"/>
              <a:buNone/>
              <a:defRPr sz="2500">
                <a:latin typeface="+mn-lt"/>
              </a:defRPr>
            </a:lvl3pPr>
            <a:lvl4pPr marL="0" indent="0">
              <a:buFont typeface="Arial"/>
              <a:buNone/>
              <a:defRPr sz="2500">
                <a:latin typeface="+mn-lt"/>
              </a:defRPr>
            </a:lvl4pPr>
            <a:lvl5pPr marL="0" indent="0">
              <a:buFont typeface="Arial"/>
              <a:buNone/>
              <a:defRPr sz="2500">
                <a:latin typeface="+mn-lt"/>
              </a:defRPr>
            </a:lvl5pPr>
            <a:lvl6pPr>
              <a:defRPr sz="1800"/>
            </a:lvl6pPr>
            <a:lvl7pPr>
              <a:defRPr sz="1800"/>
            </a:lvl7pPr>
            <a:lvl8pPr>
              <a:defRPr sz="1800"/>
            </a:lvl8pPr>
            <a:lvl9pPr>
              <a:defRPr sz="1800"/>
            </a:lvl9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Tijdelijke aanduiding voor afbeelding 2"/>
          <p:cNvSpPr>
            <a:spLocks noGrp="1" noChangeAspect="1"/>
          </p:cNvSpPr>
          <p:nvPr>
            <p:ph type="pic" idx="10"/>
          </p:nvPr>
        </p:nvSpPr>
        <p:spPr>
          <a:xfrm>
            <a:off x="6577200" y="2133600"/>
            <a:ext cx="5328000" cy="3679643"/>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sym typeface="Kievit-Book" charset="0"/>
            </a:endParaRPr>
          </a:p>
        </p:txBody>
      </p:sp>
      <p:sp>
        <p:nvSpPr>
          <p:cNvPr id="6" name="Slide Number Placeholder 1"/>
          <p:cNvSpPr>
            <a:spLocks noGrp="1"/>
          </p:cNvSpPr>
          <p:nvPr>
            <p:ph type="sldNum" sz="quarter" idx="4"/>
          </p:nvPr>
        </p:nvSpPr>
        <p:spPr>
          <a:xfrm>
            <a:off x="1029792" y="8863151"/>
            <a:ext cx="3033712" cy="519112"/>
          </a:xfrm>
          <a:prstGeom prst="rect">
            <a:avLst/>
          </a:prstGeom>
        </p:spPr>
        <p:txBody>
          <a:bodyPr vert="horz" lIns="91440" tIns="45720" rIns="91440" bIns="45720" rtlCol="0" anchor="ctr"/>
          <a:lstStyle>
            <a:lvl1pPr algn="r">
              <a:defRPr sz="2800">
                <a:solidFill>
                  <a:schemeClr val="bg1"/>
                </a:solidFill>
                <a:latin typeface="+mj-lt"/>
              </a:defRPr>
            </a:lvl1pPr>
          </a:lstStyle>
          <a:p>
            <a:pPr algn="l"/>
            <a:fld id="{EB5C5CCF-FD16-409F-8BB5-8E1B0A44DA51}" type="slidenum">
              <a:rPr lang="en-US" smtClean="0"/>
              <a:pPr algn="l"/>
              <a:t>‹#›</a:t>
            </a:fld>
            <a:endParaRPr lang="en-US" dirty="0"/>
          </a:p>
        </p:txBody>
      </p:sp>
    </p:spTree>
    <p:extLst>
      <p:ext uri="{BB962C8B-B14F-4D97-AF65-F5344CB8AC3E}">
        <p14:creationId xmlns:p14="http://schemas.microsoft.com/office/powerpoint/2010/main" val="191138908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6"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image" Target="../media/image4.jpeg"/><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900113" y="1692275"/>
            <a:ext cx="11430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smtClean="0">
              <a:sym typeface="Kievit-Medium" charset="0"/>
            </a:endParaRPr>
          </a:p>
        </p:txBody>
      </p:sp>
      <p:sp>
        <p:nvSpPr>
          <p:cNvPr id="1027" name="Rectangle 2"/>
          <p:cNvSpPr>
            <a:spLocks noGrp="1" noChangeArrowheads="1"/>
          </p:cNvSpPr>
          <p:nvPr>
            <p:ph type="body" idx="1"/>
          </p:nvPr>
        </p:nvSpPr>
        <p:spPr bwMode="auto">
          <a:xfrm>
            <a:off x="900113" y="2771775"/>
            <a:ext cx="11430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smtClean="0">
              <a:sym typeface="Kievit-Book" charset="0"/>
            </a:endParaRPr>
          </a:p>
        </p:txBody>
      </p:sp>
      <p:sp>
        <p:nvSpPr>
          <p:cNvPr id="1028" name="Line 3"/>
          <p:cNvSpPr>
            <a:spLocks noChangeShapeType="1"/>
          </p:cNvSpPr>
          <p:nvPr/>
        </p:nvSpPr>
        <p:spPr bwMode="auto">
          <a:xfrm>
            <a:off x="0" y="8483600"/>
            <a:ext cx="130032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9" name="Rectangle 2"/>
          <p:cNvSpPr txBox="1">
            <a:spLocks noChangeArrowheads="1"/>
          </p:cNvSpPr>
          <p:nvPr/>
        </p:nvSpPr>
        <p:spPr bwMode="auto">
          <a:xfrm>
            <a:off x="1066800" y="2921000"/>
            <a:ext cx="11430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lstStyle>
            <a:lvl1pPr marL="342900" indent="-342900" eaLnBrk="0" hangingPunct="0">
              <a:defRPr sz="4000">
                <a:solidFill>
                  <a:srgbClr val="FFFFFF"/>
                </a:solidFill>
                <a:latin typeface="American Typewriter" charset="0"/>
                <a:ea typeface="ヒラギノ明朝 ProN W3" charset="-128"/>
                <a:sym typeface="American Typewriter" charset="0"/>
              </a:defRPr>
            </a:lvl1pPr>
            <a:lvl2pPr marL="742950" indent="-285750" eaLnBrk="0" hangingPunct="0">
              <a:defRPr sz="4000">
                <a:solidFill>
                  <a:srgbClr val="FFFFFF"/>
                </a:solidFill>
                <a:latin typeface="American Typewriter" charset="0"/>
                <a:ea typeface="ヒラギノ明朝 ProN W3" charset="-128"/>
                <a:sym typeface="American Typewriter" charset="0"/>
              </a:defRPr>
            </a:lvl2pPr>
            <a:lvl3pPr marL="1143000" indent="-228600" eaLnBrk="0" hangingPunct="0">
              <a:defRPr sz="4000">
                <a:solidFill>
                  <a:srgbClr val="FFFFFF"/>
                </a:solidFill>
                <a:latin typeface="American Typewriter" charset="0"/>
                <a:ea typeface="ヒラギノ明朝 ProN W3" charset="-128"/>
                <a:sym typeface="American Typewriter" charset="0"/>
              </a:defRPr>
            </a:lvl3pPr>
            <a:lvl4pPr marL="1600200" indent="-228600" eaLnBrk="0" hangingPunct="0">
              <a:defRPr sz="4000">
                <a:solidFill>
                  <a:srgbClr val="FFFFFF"/>
                </a:solidFill>
                <a:latin typeface="American Typewriter" charset="0"/>
                <a:ea typeface="ヒラギノ明朝 ProN W3" charset="-128"/>
                <a:sym typeface="American Typewriter" charset="0"/>
              </a:defRPr>
            </a:lvl4pPr>
            <a:lvl5pPr marL="2057400" indent="-228600" eaLnBrk="0" hangingPunct="0">
              <a:defRPr sz="4000">
                <a:solidFill>
                  <a:srgbClr val="FFFFFF"/>
                </a:solidFill>
                <a:latin typeface="American Typewriter" charset="0"/>
                <a:ea typeface="ヒラギノ明朝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明朝 ProN W3" charset="-128"/>
                <a:sym typeface="American Typewriter" charset="0"/>
              </a:defRPr>
            </a:lvl9pPr>
          </a:lstStyle>
          <a:p>
            <a:pPr>
              <a:buFont typeface="Arial" pitchFamily="34" charset="0"/>
              <a:buChar char="•"/>
              <a:defRPr/>
            </a:pPr>
            <a:endParaRPr lang="nl-NL" sz="3000" smtClean="0">
              <a:solidFill>
                <a:srgbClr val="141313"/>
              </a:solidFill>
              <a:latin typeface="Arial" pitchFamily="34" charset="0"/>
              <a:sym typeface="Kievit-Book" charset="0"/>
            </a:endParaRPr>
          </a:p>
        </p:txBody>
      </p:sp>
      <p:pic>
        <p:nvPicPr>
          <p:cNvPr id="1030" name="Afbeelding 5" descr="RU_E_A4_diap.psd"/>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826500" y="8802688"/>
            <a:ext cx="3673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5000">
          <a:solidFill>
            <a:schemeClr val="tx1"/>
          </a:solidFill>
          <a:latin typeface="Arial"/>
          <a:ea typeface="MS PGothic" pitchFamily="34" charset="-128"/>
          <a:cs typeface="Arial"/>
          <a:sym typeface="Kievit-Medium" charset="0"/>
        </a:defRPr>
      </a:lvl1pPr>
      <a:lvl2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2pPr>
      <a:lvl3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3pPr>
      <a:lvl4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4pPr>
      <a:lvl5pPr algn="l" rtl="0" eaLnBrk="0" fontAlgn="base" hangingPunct="0">
        <a:spcBef>
          <a:spcPct val="0"/>
        </a:spcBef>
        <a:spcAft>
          <a:spcPct val="0"/>
        </a:spcAft>
        <a:defRPr sz="5000">
          <a:solidFill>
            <a:schemeClr val="tx1"/>
          </a:solidFill>
          <a:latin typeface="Arial" charset="0"/>
          <a:ea typeface="MS PGothic" pitchFamily="34" charset="-128"/>
          <a:cs typeface="Arial" charset="0"/>
          <a:sym typeface="Kievit-Medium" charset="0"/>
        </a:defRPr>
      </a:lvl5pPr>
      <a:lvl6pPr marL="4572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6pPr>
      <a:lvl7pPr marL="9144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7pPr>
      <a:lvl8pPr marL="13716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8pPr>
      <a:lvl9pPr marL="1828800" algn="l" rtl="0" fontAlgn="base">
        <a:spcBef>
          <a:spcPct val="0"/>
        </a:spcBef>
        <a:spcAft>
          <a:spcPct val="0"/>
        </a:spcAft>
        <a:defRPr sz="6400">
          <a:solidFill>
            <a:schemeClr val="tx1"/>
          </a:solidFill>
          <a:latin typeface="Kievit-Medium" charset="0"/>
          <a:ea typeface="ヒラギノ角ゴ ProN W6" charset="-128"/>
          <a:cs typeface="ヒラギノ角ゴ ProN W6" charset="-128"/>
          <a:sym typeface="Kievit-Medium" charset="0"/>
        </a:defRPr>
      </a:lvl9pPr>
    </p:titleStyle>
    <p:bodyStyle>
      <a:lvl1pPr marL="342900" indent="-342900" algn="l" rtl="0" eaLnBrk="0" fontAlgn="base" hangingPunct="0">
        <a:spcBef>
          <a:spcPct val="0"/>
        </a:spcBef>
        <a:spcAft>
          <a:spcPct val="0"/>
        </a:spcAft>
        <a:buFont typeface="Arial" pitchFamily="34" charset="0"/>
        <a:buChar char="•"/>
        <a:defRPr sz="2500">
          <a:solidFill>
            <a:schemeClr val="tx1"/>
          </a:solidFill>
          <a:latin typeface="Arial"/>
          <a:ea typeface="MS PGothic" pitchFamily="34" charset="-128"/>
          <a:cs typeface="Arial"/>
          <a:sym typeface="Kievit-Book" charset="0"/>
        </a:defRPr>
      </a:lvl1pPr>
      <a:lvl2pPr marL="742950" indent="-28575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2pPr>
      <a:lvl3pPr marL="11430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3pPr>
      <a:lvl4pPr marL="16002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4pPr>
      <a:lvl5pPr marL="20574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900113" y="990600"/>
            <a:ext cx="11049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smtClean="0">
              <a:sym typeface="Kievit-Book" charset="0"/>
            </a:endParaRPr>
          </a:p>
        </p:txBody>
      </p:sp>
      <p:sp>
        <p:nvSpPr>
          <p:cNvPr id="2051" name="Rectangle 2"/>
          <p:cNvSpPr>
            <a:spLocks noGrp="1" noChangeArrowheads="1"/>
          </p:cNvSpPr>
          <p:nvPr>
            <p:ph type="body" idx="1"/>
          </p:nvPr>
        </p:nvSpPr>
        <p:spPr bwMode="auto">
          <a:xfrm>
            <a:off x="900113" y="2070100"/>
            <a:ext cx="11049000"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endParaRPr lang="nl-NL" dirty="0" smtClean="0">
              <a:sym typeface="Kievit-Book" charset="0"/>
            </a:endParaRPr>
          </a:p>
        </p:txBody>
      </p:sp>
      <p:sp>
        <p:nvSpPr>
          <p:cNvPr id="2052" name="Line 3"/>
          <p:cNvSpPr>
            <a:spLocks noChangeShapeType="1"/>
          </p:cNvSpPr>
          <p:nvPr/>
        </p:nvSpPr>
        <p:spPr bwMode="auto">
          <a:xfrm>
            <a:off x="0" y="8483600"/>
            <a:ext cx="130032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53" name="Line 5"/>
          <p:cNvSpPr>
            <a:spLocks noChangeShapeType="1"/>
          </p:cNvSpPr>
          <p:nvPr/>
        </p:nvSpPr>
        <p:spPr bwMode="auto">
          <a:xfrm>
            <a:off x="0" y="8483600"/>
            <a:ext cx="13003213" cy="0"/>
          </a:xfrm>
          <a:prstGeom prst="line">
            <a:avLst/>
          </a:prstGeom>
          <a:noFill/>
          <a:ln w="25400">
            <a:solidFill>
              <a:srgbClr val="BE311A"/>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054" name="Afbeelding 10" descr="RU_E_A4_CMYK.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826500" y="8802688"/>
            <a:ext cx="36734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
          </p:nvPr>
        </p:nvSpPr>
        <p:spPr>
          <a:xfrm>
            <a:off x="1029792" y="8863151"/>
            <a:ext cx="3033712" cy="519112"/>
          </a:xfrm>
          <a:prstGeom prst="rect">
            <a:avLst/>
          </a:prstGeom>
        </p:spPr>
        <p:txBody>
          <a:bodyPr vert="horz" lIns="91440" tIns="45720" rIns="91440" bIns="45720" rtlCol="0" anchor="ctr"/>
          <a:lstStyle>
            <a:lvl1pPr algn="r">
              <a:defRPr sz="2800">
                <a:solidFill>
                  <a:schemeClr val="bg1"/>
                </a:solidFill>
                <a:latin typeface="+mj-lt"/>
              </a:defRPr>
            </a:lvl1pPr>
          </a:lstStyle>
          <a:p>
            <a:pPr algn="l"/>
            <a:fld id="{EB5C5CCF-FD16-409F-8BB5-8E1B0A44DA51}" type="slidenum">
              <a:rPr lang="en-US" smtClean="0"/>
              <a:pPr algn="l"/>
              <a:t>‹#›</a:t>
            </a:fld>
            <a:endParaRPr lang="en-US" dirty="0"/>
          </a:p>
        </p:txBody>
      </p:sp>
    </p:spTree>
  </p:cSld>
  <p:clrMap bg1="dk2" tx1="lt1" bg2="dk1" tx2="lt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7" r:id="rId7"/>
    <p:sldLayoutId id="2147484378" r:id="rId8"/>
    <p:sldLayoutId id="2147484379" r:id="rId9"/>
    <p:sldLayoutId id="2147484380" r:id="rId10"/>
    <p:sldLayoutId id="2147484376" r:id="rId11"/>
    <p:sldLayoutId id="2147484382" r:id="rId12"/>
    <p:sldLayoutId id="2147484383" r:id="rId13"/>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3000" b="1">
          <a:solidFill>
            <a:srgbClr val="BE311A"/>
          </a:solidFill>
          <a:latin typeface="Arial"/>
          <a:ea typeface="MS PGothic" pitchFamily="34" charset="-128"/>
          <a:cs typeface="Arial"/>
          <a:sym typeface="Kievit-Book" charset="0"/>
        </a:defRPr>
      </a:lvl1pPr>
      <a:lvl2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2pPr>
      <a:lvl3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3pPr>
      <a:lvl4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4pPr>
      <a:lvl5pPr algn="l" rtl="0" eaLnBrk="0" fontAlgn="base" hangingPunct="0">
        <a:spcBef>
          <a:spcPct val="0"/>
        </a:spcBef>
        <a:spcAft>
          <a:spcPct val="0"/>
        </a:spcAft>
        <a:defRPr sz="3000" b="1">
          <a:solidFill>
            <a:srgbClr val="BE311A"/>
          </a:solidFill>
          <a:latin typeface="Arial" charset="0"/>
          <a:ea typeface="MS PGothic" pitchFamily="34" charset="-128"/>
          <a:cs typeface="Arial" charset="0"/>
          <a:sym typeface="Kievit-Book" charset="0"/>
        </a:defRPr>
      </a:lvl5pPr>
      <a:lvl6pPr marL="4572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6pPr>
      <a:lvl7pPr marL="9144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7pPr>
      <a:lvl8pPr marL="13716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8pPr>
      <a:lvl9pPr marL="1828800" algn="l" rtl="0" fontAlgn="base">
        <a:spcBef>
          <a:spcPct val="0"/>
        </a:spcBef>
        <a:spcAft>
          <a:spcPct val="0"/>
        </a:spcAft>
        <a:defRPr sz="4800">
          <a:solidFill>
            <a:srgbClr val="901F1F"/>
          </a:solidFill>
          <a:latin typeface="Kievit-Book" charset="0"/>
          <a:ea typeface="ヒラギノ角ゴ ProN W3" charset="-128"/>
          <a:cs typeface="ヒラギノ角ゴ ProN W3" charset="-128"/>
          <a:sym typeface="Kievit-Book" charset="0"/>
        </a:defRPr>
      </a:lvl9pPr>
    </p:titleStyle>
    <p:bodyStyle>
      <a:lvl1pPr marL="342900" indent="-342900" algn="l" rtl="0" eaLnBrk="0" fontAlgn="base" hangingPunct="0">
        <a:spcBef>
          <a:spcPct val="0"/>
        </a:spcBef>
        <a:spcAft>
          <a:spcPct val="0"/>
        </a:spcAft>
        <a:buClr>
          <a:srgbClr val="C00000"/>
        </a:buClr>
        <a:buChar char="•"/>
        <a:defRPr sz="2500">
          <a:solidFill>
            <a:srgbClr val="141313"/>
          </a:solidFill>
          <a:latin typeface="Arial"/>
          <a:ea typeface="MS PGothic" pitchFamily="34" charset="-128"/>
          <a:cs typeface="Arial"/>
          <a:sym typeface="Kievit-Book" charset="0"/>
        </a:defRPr>
      </a:lvl1pPr>
      <a:lvl2pPr marL="742950" indent="-28575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2pPr>
      <a:lvl3pPr marL="11430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3pPr>
      <a:lvl4pPr marL="16002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4pPr>
      <a:lvl5pPr marL="2057400" indent="-228600" algn="l" rtl="0" eaLnBrk="0" fontAlgn="base" hangingPunct="0">
        <a:spcBef>
          <a:spcPct val="0"/>
        </a:spcBef>
        <a:spcAft>
          <a:spcPct val="0"/>
        </a:spcAft>
        <a:buChar char="»"/>
        <a:defRPr sz="3000">
          <a:solidFill>
            <a:srgbClr val="141313"/>
          </a:solidFill>
          <a:latin typeface="+mn-lt"/>
          <a:ea typeface="MS PGothic" pitchFamily="34" charset="-128"/>
          <a:cs typeface="+mn-cs"/>
          <a:sym typeface="Kievit-Book" charset="0"/>
        </a:defRPr>
      </a:lvl5pPr>
      <a:lvl6pPr marL="457200" algn="l" rtl="0" fontAlgn="base">
        <a:spcBef>
          <a:spcPct val="0"/>
        </a:spcBef>
        <a:spcAft>
          <a:spcPct val="0"/>
        </a:spcAft>
        <a:defRPr sz="3000">
          <a:solidFill>
            <a:srgbClr val="141313"/>
          </a:solidFill>
          <a:latin typeface="+mn-lt"/>
          <a:ea typeface="+mn-ea"/>
          <a:cs typeface="+mn-cs"/>
          <a:sym typeface="Kievit-Book" charset="0"/>
        </a:defRPr>
      </a:lvl6pPr>
      <a:lvl7pPr marL="914400" algn="l" rtl="0" fontAlgn="base">
        <a:spcBef>
          <a:spcPct val="0"/>
        </a:spcBef>
        <a:spcAft>
          <a:spcPct val="0"/>
        </a:spcAft>
        <a:defRPr sz="3000">
          <a:solidFill>
            <a:srgbClr val="141313"/>
          </a:solidFill>
          <a:latin typeface="+mn-lt"/>
          <a:ea typeface="+mn-ea"/>
          <a:cs typeface="+mn-cs"/>
          <a:sym typeface="Kievit-Book" charset="0"/>
        </a:defRPr>
      </a:lvl7pPr>
      <a:lvl8pPr marL="1371600" algn="l" rtl="0" fontAlgn="base">
        <a:spcBef>
          <a:spcPct val="0"/>
        </a:spcBef>
        <a:spcAft>
          <a:spcPct val="0"/>
        </a:spcAft>
        <a:defRPr sz="3000">
          <a:solidFill>
            <a:srgbClr val="141313"/>
          </a:solidFill>
          <a:latin typeface="+mn-lt"/>
          <a:ea typeface="+mn-ea"/>
          <a:cs typeface="+mn-cs"/>
          <a:sym typeface="Kievit-Book" charset="0"/>
        </a:defRPr>
      </a:lvl8pPr>
      <a:lvl9pPr marL="1828800" algn="l" rtl="0" fontAlgn="base">
        <a:spcBef>
          <a:spcPct val="0"/>
        </a:spcBef>
        <a:spcAft>
          <a:spcPct val="0"/>
        </a:spcAft>
        <a:defRPr sz="3000">
          <a:solidFill>
            <a:srgbClr val="141313"/>
          </a:solidFill>
          <a:latin typeface="+mn-lt"/>
          <a:ea typeface="+mn-ea"/>
          <a:cs typeface="+mn-cs"/>
          <a:sym typeface="Kievit-Book" charset="0"/>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24.wmf"/><Relationship Id="rId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26.wmf"/><Relationship Id="rId4"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30.wmf"/><Relationship Id="rId4"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32.wmf"/><Relationship Id="rId4"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34.wmf"/><Relationship Id="rId4"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38.jpeg"/><Relationship Id="rId5" Type="http://schemas.openxmlformats.org/officeDocument/2006/relationships/image" Target="../media/image37.tiff"/><Relationship Id="rId4" Type="http://schemas.openxmlformats.org/officeDocument/2006/relationships/image" Target="../media/image36.emf"/></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39.emf"/><Relationship Id="rId4"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3.vml"/><Relationship Id="rId5" Type="http://schemas.openxmlformats.org/officeDocument/2006/relationships/image" Target="../media/image13.jpeg"/><Relationship Id="rId4" Type="http://schemas.openxmlformats.org/officeDocument/2006/relationships/image" Target="../media/image40.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41.wmf"/><Relationship Id="rId5" Type="http://schemas.openxmlformats.org/officeDocument/2006/relationships/oleObject" Target="../embeddings/oleObject18.bin"/><Relationship Id="rId10" Type="http://schemas.openxmlformats.org/officeDocument/2006/relationships/image" Target="../media/image1.png"/><Relationship Id="rId4" Type="http://schemas.openxmlformats.org/officeDocument/2006/relationships/image" Target="../media/image40.wmf"/><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45.wmf"/><Relationship Id="rId5" Type="http://schemas.openxmlformats.org/officeDocument/2006/relationships/oleObject" Target="../embeddings/oleObject21.bin"/><Relationship Id="rId4" Type="http://schemas.openxmlformats.org/officeDocument/2006/relationships/image" Target="../media/image44.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47.wmf"/><Relationship Id="rId5" Type="http://schemas.openxmlformats.org/officeDocument/2006/relationships/oleObject" Target="../embeddings/oleObject23.bin"/><Relationship Id="rId4" Type="http://schemas.openxmlformats.org/officeDocument/2006/relationships/image" Target="../media/image46.wmf"/></Relationships>
</file>

<file path=ppt/slides/_rels/slide23.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49.wmf"/><Relationship Id="rId5" Type="http://schemas.openxmlformats.org/officeDocument/2006/relationships/oleObject" Target="../embeddings/oleObject25.bin"/><Relationship Id="rId4" Type="http://schemas.openxmlformats.org/officeDocument/2006/relationships/image" Target="../media/image48.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52.emf"/><Relationship Id="rId5" Type="http://schemas.openxmlformats.org/officeDocument/2006/relationships/oleObject" Target="../embeddings/oleObject28.bin"/><Relationship Id="rId4" Type="http://schemas.openxmlformats.org/officeDocument/2006/relationships/image" Target="../media/image51.emf"/></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55.wmf"/><Relationship Id="rId5" Type="http://schemas.openxmlformats.org/officeDocument/2006/relationships/oleObject" Target="../embeddings/oleObject30.bin"/><Relationship Id="rId4" Type="http://schemas.openxmlformats.org/officeDocument/2006/relationships/image" Target="../media/image54.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20.vml"/><Relationship Id="rId4" Type="http://schemas.openxmlformats.org/officeDocument/2006/relationships/image" Target="../media/image56.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6.xml"/><Relationship Id="rId1" Type="http://schemas.openxmlformats.org/officeDocument/2006/relationships/vmlDrawing" Target="../drawings/vmlDrawing21.vml"/><Relationship Id="rId4" Type="http://schemas.openxmlformats.org/officeDocument/2006/relationships/image" Target="../media/image57.wmf"/></Relationships>
</file>

<file path=ppt/slides/_rels/slide29.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59.wmf"/><Relationship Id="rId5" Type="http://schemas.openxmlformats.org/officeDocument/2006/relationships/oleObject" Target="../embeddings/oleObject34.bin"/><Relationship Id="rId10" Type="http://schemas.openxmlformats.org/officeDocument/2006/relationships/image" Target="../media/image61.emf"/><Relationship Id="rId4" Type="http://schemas.openxmlformats.org/officeDocument/2006/relationships/image" Target="../media/image58.wmf"/><Relationship Id="rId9" Type="http://schemas.openxmlformats.org/officeDocument/2006/relationships/oleObject" Target="../embeddings/oleObject36.bin"/></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63.wmf"/><Relationship Id="rId5" Type="http://schemas.openxmlformats.org/officeDocument/2006/relationships/oleObject" Target="../embeddings/oleObject38.bin"/><Relationship Id="rId4" Type="http://schemas.openxmlformats.org/officeDocument/2006/relationships/image" Target="../media/image62.wmf"/></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oleObject" Target="../embeddings/oleObject40.bin"/><Relationship Id="rId5" Type="http://schemas.openxmlformats.org/officeDocument/2006/relationships/image" Target="../media/image64.wmf"/><Relationship Id="rId4" Type="http://schemas.openxmlformats.org/officeDocument/2006/relationships/oleObject" Target="../embeddings/oleObject39.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image" Target="../media/image66.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image" Target="../media/image67.wmf"/><Relationship Id="rId5" Type="http://schemas.openxmlformats.org/officeDocument/2006/relationships/oleObject" Target="../embeddings/oleObject43.bin"/><Relationship Id="rId4" Type="http://schemas.openxmlformats.org/officeDocument/2006/relationships/image" Target="../media/image64.wmf"/><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image" Target="../media/image71.wmf"/><Relationship Id="rId5" Type="http://schemas.openxmlformats.org/officeDocument/2006/relationships/oleObject" Target="../embeddings/oleObject46.bin"/><Relationship Id="rId4" Type="http://schemas.openxmlformats.org/officeDocument/2006/relationships/image" Target="../media/image70.wmf"/><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6.xml"/><Relationship Id="rId1" Type="http://schemas.openxmlformats.org/officeDocument/2006/relationships/vmlDrawing" Target="../drawings/vmlDrawing28.vml"/><Relationship Id="rId5" Type="http://schemas.openxmlformats.org/officeDocument/2006/relationships/image" Target="../media/image77.jpeg"/><Relationship Id="rId4" Type="http://schemas.openxmlformats.org/officeDocument/2006/relationships/image" Target="../media/image76.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84.jpe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gif"/><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5.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png"/><Relationship Id="rId4" Type="http://schemas.openxmlformats.org/officeDocument/2006/relationships/image" Target="../media/image14.wmf"/></Relationships>
</file>

<file path=ppt/slides/_rels/slide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4.bin"/><Relationship Id="rId4" Type="http://schemas.openxmlformats.org/officeDocument/2006/relationships/image" Target="../media/image17.wmf"/><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21.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3"/>
          <p:cNvSpPr>
            <a:spLocks noGrp="1"/>
          </p:cNvSpPr>
          <p:nvPr>
            <p:ph type="title"/>
          </p:nvPr>
        </p:nvSpPr>
        <p:spPr/>
        <p:txBody>
          <a:bodyPr/>
          <a:lstStyle/>
          <a:p>
            <a:r>
              <a:rPr lang="en-US" dirty="0" smtClean="0">
                <a:latin typeface="Arial" pitchFamily="34" charset="0"/>
                <a:cs typeface="Arial" pitchFamily="34" charset="0"/>
              </a:rPr>
              <a:t>Data Mining: Probability and Statistics</a:t>
            </a:r>
            <a:endParaRPr lang="nl-NL" dirty="0" smtClean="0">
              <a:latin typeface="Arial" pitchFamily="34" charset="0"/>
              <a:cs typeface="Arial" pitchFamily="34" charset="0"/>
            </a:endParaRPr>
          </a:p>
        </p:txBody>
      </p:sp>
      <p:sp>
        <p:nvSpPr>
          <p:cNvPr id="7171" name="Tijdelijke aanduiding voor inhoud 4"/>
          <p:cNvSpPr>
            <a:spLocks noGrp="1"/>
          </p:cNvSpPr>
          <p:nvPr>
            <p:ph idx="1"/>
          </p:nvPr>
        </p:nvSpPr>
        <p:spPr/>
        <p:txBody>
          <a:bodyPr/>
          <a:lstStyle/>
          <a:p>
            <a:r>
              <a:rPr lang="en-US" dirty="0" smtClean="0">
                <a:latin typeface="Arial" pitchFamily="34" charset="0"/>
                <a:cs typeface="Arial" pitchFamily="34" charset="0"/>
              </a:rPr>
              <a:t>Tom </a:t>
            </a:r>
            <a:r>
              <a:rPr lang="en-US" dirty="0" err="1" smtClean="0">
                <a:latin typeface="Arial" pitchFamily="34" charset="0"/>
                <a:cs typeface="Arial" pitchFamily="34" charset="0"/>
              </a:rPr>
              <a:t>Heskes</a:t>
            </a:r>
            <a:endParaRPr lang="nl-NL"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a:t>
            </a:r>
            <a:r>
              <a:rPr lang="en-US" dirty="0" err="1" smtClean="0"/>
              <a:t>plushies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lgn="l"/>
            <a:fld id="{EB5C5CCF-FD16-409F-8BB5-8E1B0A44DA51}" type="slidenum">
              <a:rPr lang="en-US" smtClean="0"/>
              <a:pPr algn="l"/>
              <a:t>10</a:t>
            </a:fld>
            <a:endParaRPr lang="en-US" dirty="0"/>
          </a:p>
        </p:txBody>
      </p:sp>
      <p:sp>
        <p:nvSpPr>
          <p:cNvPr id="5" name="AutoShape 2" descr="data:image/jpeg;base64,/9j/4AAQSkZJRgABAQAAAQABAAD/2wCEAAkGBxQTEhUUEhQVFBUVFxcXFxcXFxQXFRcUFRUWFhQUFxQYHCggGBwlHBQUITEhJSkrLi4uFx8zODMsNygtLisBCgoKDg0OGhAQGCwcHCQsLCwsLSwsLCwsLCwsLCwsLCwsLCwsLCwsLCwsLCwsLCwsLCwsLCwsLCwsLCwsLCwsLP/AABEIAMEBBQMBIgACEQEDEQH/xAAcAAABBQEBAQAAAAAAAAAAAAADAAECBAUGBwj/xAA+EAABAwIDBQQIBAUEAwEAAAABAAIRAyEEMUEFBhJRYXGBkaETIjJCscHR8AdS4fEjYnKCkhQzssIVJKIW/8QAGQEBAAMBAQAAAAAAAAAAAAAAAAECAwQF/8QAKBEBAQACAQMDAwQDAAAAAAAAAAECEQMSITEEE0EyUWEUIiMzQnGh/9oADAMBAAIRAxEAPwDtGlFhDARGhXVKFKEoUoRJoTgJ0kEYTKSUIIhShMnBQKFIJlIIJhTCi1SaoDlMU5TFBEpBJIIHTpk6BgnKiCpSgcKICkzJRUiSdRTqAxU6aGiU1It0SjkWVamrWiIBASGaeFFSHrNukpvCdSOcCmE3CnVRMBOmCkAgQCdIJFEowmKkVFBEqTUycIHUgokp2oCypAqBUmoHJTEqJUSoDp0MOUpQEBSKiCkSgdOVFoUggdqbVOFFBNJME5UiBRKaE5FpILIMK0zJVCFaoZIhEqCkUxKkFOiScZJKRgFqUInCmhVEQppBOAgQTKcKJRKJUSpwm4VKAipNCkQpMUiEIjWp4Uwo0IkJ1IpnEJoDJusja236VB4ZUJBI4rCQBJF/ArUe7lmvLt86rn4l/FLeGGgEe6NY6yT3qKmPSadUESMjcIoesPYmOD6NMg3DWhw1BAgz4K+cU1t3ODR1ICgaAcnlUsNj6b5DHtdGcEGFZD0BgbKTUKURBJpumTBNKAgKYlRlNxIE4otIqu5yLQUi2SrOGNiq3ErOGdKIIqBU9VLgUiVPJJOxMgxwUiFBqKFAhCSmQmKBpTOKdCqlAKpUhXaOJkXCycQ5auzKbfRNc8SXAducc+S0xz6fKZj1eBGVWnMDwGn6yn9Gw6R4rPrvDTYmNJhOMTb7+C3mrNq2WNFlFmceZRHNaBkP3sqQrgZKNXFfEZR806Yho8TeQ8Ag1HskeqNdFnPxapYjF3Hfz/bTVNQXtp7TbTaS0AW0C8d2ntQ18RUqaTwjmQ20+MrutqV/VJ6FeV4J9p5knxMrHm7TS2Ldw2KIyJB6SiVMQTmZ7brMZVv99331RTUK51mps7HGnVa4GIInqDmPBei0K68mFRd5sHG8dJp1Fj2j7CmFdXSejSs+g/JWmOUoGamTB6hxICFRlRc9AfVQFc5HwxWY6svOt598KlSpwUKjqdNh9ppLS92pJF+H9+Si3Q9km6tYUrhtwduvxFAiqS59N3CXHUEeqTzOYXbYEqcbubQIUUFVqpRKLpCsDJJ0ykYaI0qJCTQoBVEhOCovKIWMLRBEnwVParg0SBEZQr7BAA6LN2mJaZXThhNOLLkvUxziJC2Cf4dMD8rf+K5TjuQuqYJp0v6W/wDHRc3JNPS4btS2mDwcQ93PsP2FlDF2/SfJb7gIIORBHiuNxJLHlhBmY7tCteLPtpbkw3ezeGMQq2My7evYsppkh0mQCMzF4JlsxNvjzQ3ugZk+tN5ObpgRpyWu2GmbvbtarTqM4HuaC02Bi83nnosenvVVBHEeO4sYGdsx2qe9VTi4DBEcQv3XXLh0EHkVeXspZq6r0fauIik4nkfgvO8CHRmCus29iZoP6t+IXMUQAAFy83lpissCcOUAVLNYLJtC6HdnFcLuAmzsu1c4CjYeuQeoRL1OhVV6jUXPbJxgewO5i/bqtTDVwrKtMPUQ5Vm10HGYvgpl2uQ7Tkot13TpcqPVGvWWYzaBJz8/qlXxEhZYc0yul8uOybU96sf6PC1SDBLeEf3GPgSvJy6SOnffXs/Rdlv7jvUp0+ZLznk2wFuZK4im66tnWb1f8K6nqVp1LNZ90henbNcvKPwsq+rVH9H/AHXqWynK3H4QsVTdPQfBysh4l0FSoPJVxdKSWiSkY6UJyDyTh3REIpqYlwH3ZSc5Swzc/Du1t4K+M7s+TLUHfBz+7RceSy6o4qjWH3nAdxvmdbOyWlWMBZeFP/ssN7B57w0kLfK9ONrjwm8pG1tTDU3sLTTaBcNPCBBEiRGWVljbOM0mDlLT/bI+S3cbT9QRFiOUcj2Zlc3hCWPqUzo8uHY6/wB9i8jjz76r2sItuas3bmzBWaC21RosdCPylX3PUePL70XTjlqr2bcH6UtPA6WObYggfDl2J6lSxvP30XR7x7JbXb+V49l4zHTqOi852hXxOHdw1WAjRwJg/TsXR7krDLDQe8VaXAch8brnnLQx1UuucyMlnEro+I5vmtjaOMmkG9B8ln0no9bDfw+LXhnyWdhqsrjzy3WsaHEl6RDDkTD0C8wCBaSTkBzWaxU6k3T0sRKv09kZWdw5kyAe5sfNZeLwZpVOHNp9YHmOXar3pkv/AAwxuWUjf2Rtg0tJacxy6hdfgce14Dmmx8V5sHQtzdocbzLiA3QEgyexYdeu9d/qfT444y4zu72nWuqG1q8w3lc/JRpU+GSHOPaf0QKsZHUxfXn5SsuTmlmo5ceOy7qFE21E6H4Kdd/qnu+aXAsnevEOp4V7m2IgeLgPmseP6otn4cNvLtD0tZxGQIY3OIbn0zv3hZ1JD4cpsOy5vePsK1Sg8/vouuuZ334Z1PWqCfdnXmPqvWNjOsF4vuHX4KxBNnNIGeefyXsWw32Ctx+ENDGm6hhnesFHHuugUH3C1G+3JJRpmwTKwywFIhNwFJTpWhOVukIH332+8kOnTkolRwA5D7AWvHi5ubL4BrlVdmUwa1xk06TmQ0+RKs1E2xwC8kQRHbrzTnuuOs+GfvjXxg9R19DqBpz0WPtnAkxUZ7TdPzN1C26gkEdEKiwuA7BM84Fo53XivWxuq5ilXDhZTDbg9fkVpY7YckupENdmR7p6/wAqwse+rSkPaG/lJBLeK4uQcsuua3xzb7l8LmINlg7Qw7XA8QBB0IRMVtb1gAJBzdIAHdqszaO0hGa2mRZpwG3qYbWe1tgDAWSGytPbr5qOI1M+SzGZr0Mb2jzsvNXvTv4OCAbQDrGSwapNN18ic/ktYvUatMOEETzlRnxS+PJMtAUsQFbwe0WseCcuJs8oBuY1tKpUtkt0cR3pq+zGR7RnnLreSw9nKL9cb2I3qp2uYIE9HSBHXUqiMYasOIich07eRz71zLdnu4wDkTn2ZrpaTAANPosOS2dq7/R4by6vsmtDdqpFaoP6fgqARdkvjEHqB81hl9NdnqPpjvadeyg50lVqVS3Yi0+fPOP1XI4hQsre8xhKhifZzy9tsLUaVV3iw3pMLVaLngJA6t9YfBX47+6KZeHlFAAn1ie4AnwJC0KWGbxACrTLSOLiMiI90tueLoJmVn03g6fFWBhoYDw+oSQDOo0jP912OVr4GuGOHA4mLgkcN+cSeQXr25+221mgTFRvtN1nmOi8Uw7gOfSCFrYLHOa4PplzXNvINx1A5ZW7VEurtD3XG1FVp1IK4LZ+/T8qzQ+NWwHcrtOq1W73UHauaeTge+4lbTOUel0H+qEly2z98cKGAOrMBHMpK24N8Qcj5Hr9CpCl9n6LPpbRBtN+Wvgjf6xdXRHBeTJbfYHhz+Ji0+AVSnLmj0gE5xYixkd9gmOIUPTK8mlertrRjiQTw3B5cJt1JyjqrOx2gEwAAIGQj3vBVKlZG2M+S/oW/wDYfNYep/rrTg/sjdNSyfC2BHK/jfQDWfBV6uUcyBlPb5SndUgg9xz1y814z0lyo6L8s+zX6oVWkHSDBHVNxodJ+h0yzuLxebqNpc/tfc7D1JLQ6medOw/xiPJcxgvw7HG84iu97J9RrIYSObzfwH6L0HFYjRUn1VF5sp2imWd8OG23+HFA0/4D3seAfadxtces3Hd5ryXGUHUqjqdQEOaeEgcxy5hfRtR8ryT8UtkllVmJYIBhriNHNuw94t/aF0+l9Vl1dOVZ624njgx8bePJWXtLXcLgQdQbETz5WhUHVy4uJNyZPUnoESrjuIlzyXOOZ7AAPIL1PcJx/ldq1MhNhl8z8u5UsTWVZ+LgJYGmarpPsjXmpy5ZIYcVzy1FvAUj7WpyCvCkeR8OeQUSYysPNOCvPyyuV297h45x49MTY3mh0zFZh5gjvEEX0RQ6RfuPLPxQ8SzI6h36FUqeabwrsMO+QP1++SuNKxtn4gQCTGQH3rqrBxRFUMAcZaXT7gggcOWZkrmsefWs2yMx1oWZi8bwBpIceJ7WWzl5gG+i06bI1nyUas7o28r3p2O7C1jA/hPJdTOkG5Z2j4Qs1lReyYzB06zHUqzQ5pvfMciDoZnJcy/cFoPqvJHWJ+C6MOSXz5YZ8dnhxVN6KKi7qhuCDk4nvCv0fw9B5rXptZPPm4o637bkZ656kooxJ6jvkZ2sR2+K9Oofh0wNkiT1lWsPuaxvujwCnoqHlRxPTi7ZHwKZezM3TpRdo8ElPtjrMTs6nU9poPcqTtgMHsue3oHGPA2WsXqdJuq6JlYpcJXNYvZFZt2VZ6OaPiIVL/TYqYhng76rsawUmUoCt7lU9qOOfs3FR7VMf2n6q9u3h6jPS+lc03pxAP5j17FuYkWgKu2kKbXEmC7rF9LrHmztwq+HHJdhio6CKxb71xIHBkJ0yJRSaY4ZDfyttz0HRZNfa9MEy9o069VTO06TTLS0HnEecLzba6bdtvKrxFzp4YiRwx+aIz0jqiVK0xEAjK2mo7LLlau22uPC0uc4mBwhxM6QIW9gsO5jZfdzs/5RyWVtvlGWX3WKr0B71J9RBc5ZsTlZm3NntxFJ9OoPVcI68wR1BWiXKDklsu4POMV+G+HA4hi3MH87Gz2SIWPjNz8EyeLHX04WtNz4yF2G/G7LsQwVKX+4z3JgPbyGgdyPVeWMqwSC08QMEHQiJBHjbqvQ4+XLKfU7OHiw5J3qlh9j3l7pbOgzv92Ws0ACBAA5fd0IVfH7ySD1pcrXocXFhhOzsNzdq7PpDhxdCXG3pXD0rL5A04lumU5aKtiNhsr7RdQwz2+hcQ9rxDmNpFjXkjnBcWgc4C52m5kODgZMcJF4g3kSJnyQWspOAa15B5Obw5ZguBI01t1TSLOnK2Xy9A3m3Fp0qXpMNVDy0esxz2cRHNoEXzOfYFxoZxCNfiFVdSDDALTEXbkSRJg+Xci03qK148bMdZXa1RrADhOmRBjvBV2kQb8dQkfzx5C3iqBaHDkf27hqp4TDni4eID+rn25KnRty83Fce87xsUy+ZFRw6O4XDwAEdxWlgnm5c6SYyEARyBJ5/BZtLAVR7s96v4fB1fyHxVbx5OXrjQ9NyU24kHp8VHDbNrO9yO9W6ewKhMOgBROHKo9yQAYpWqO2Xtycfj8ZWhQ3Om/GfJWBuYI9oz3aq84c54qt5Mb8K9Del7cw13d9FbbvU050/A/IhAqbuBtiwHrfxzRcNsGibPpkdQXBaTHlnypvD7DjeGkdHDwKZPW3RoaGoB0d+iSt/L+D+P8ALoad1abkgUQjSt2SBzRXmyC3NKo6SgdjJKNUpgi91Cis3FbTc1xBEAG1vNZcnJMJuhYrZdNzvZHgq1fZVMiAAk/HgyfimdiVxZ+o34hssHgKdKSxo4jm7Xs6Jq9bM8h3/dkF2IVc1rnuXPbb3qCoYrjBMEQVAtADo1zmSPBSNRV69cj3SRzEfunz2TlZbuTUWAwcXFee0x4ZJ6leHNbBJchsqkiYjpafJFZVUf7MbJe82O0fNcxvPuPRxcvE0qse23Xlxtyd8eq6JtX4qQr3SW43cMcrO8eIbZ3XxWFPrMNRn56YJ/ybmPMdVmtM5L3+pUBzC5/aOxMNVJPogTzaDPi1dGPPfmOzj9XZ9U28iCYhdxtDcd8udTkMtAcL9fksXEbsVWjKV1Sbm3VPU4VhNU2uV6rsmo0TwqqaDhoVOm2PJjfFJtWEdtf9vO3JVfRHknFJ3I+BUaadbVwW0alP/bqFpGhNs8oNj3rq9j78OpmK9EPH5mQ02zt7Lu4hefguHP76Kba5GVvEWjKxUy2M88OPP6o912TvdgascNRtMnSp6h7JPq+a6JzGOEtLTyIII8QvmxmKOt8s72Cu7LxBNWmGngJe0AguEEuADrHMK8zcufo8f8a+gKToKttKp1mwUai9aPNWHUwUB2FCMHKcqQBtJOjpIK7SkSogqLnIEXpUwoEo7AoBGCyrYvANeDxK1KZyWbHKYnZNVh/hu4hydmO9DfQrjOnPY4foupIujgLDL0+F+DThKlaqLehf/wDP1Vb/AF7wb0n+X1XoLqY5Ko7AtOgVP02JpxjdpDVrx2t+ic7Tp8yP7XfRde7ZTOSp1NisJyCr+mhpz3/kGcz/AIu+ij/5NnJ/+JXVs2OyMgiM2QwaBP0sHK0cUT7NN57gPNWqGDrvPshg5mSfkurpYRrcgEcUwrT02JphYfYDImoXPPUwPAWWi3CNAgAAdAFayTrfHCTwlUOGEZKlV2U0giAtiEgFccu/YDDoFmYjdFk2AXb8F1I0k0nbz3/8g3kEWluq0GSF3QpJqtGyaN1zVLdai4XYPBV37jUDmweC6mhZWni0qNQ6q4ap+HWHOTYVrZW41Cm4F1JjoIIkXBBkLrmIkJ0xb3Mvur16KAxsFaLhZUqoVmYgU2uQSUuNBZSQmvSQVeJM56HxKBegK3NW2KpSKtNKAkpEqEp5QQBurEqrN1YlQEUMG6ICgPQWUIC6nTcoHNAaEyU2SBQIFMCnCaUEURRSlAkk6YqQ7gmUpTAoEAkQlKQQUyLq4y4VbEC6PQNkES6CEYFV8SPqp0HSEBgUCuEWVCopAmmyC4wiAIdQIE2okq5dCSBnIQSSUUWsOrKSSgOUmJJIIHNHCSSBmoNVJJEi0U7kkkQmEzM0kkDpgkkgkoDNMkpBHKLkkkEhkmSSQMn1CSSAWJzT4fJJJA+K+XzQ8NkkkgOkUklIAzNCqZJJIK7kkkkH/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9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016" y="2068488"/>
            <a:ext cx="6759052" cy="4998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982445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atin typeface="Tahoma" charset="0"/>
              </a:rPr>
              <a:t>Gaussian distribution</a:t>
            </a:r>
          </a:p>
        </p:txBody>
      </p:sp>
      <p:sp>
        <p:nvSpPr>
          <p:cNvPr id="5124" name="Rectangle 3"/>
          <p:cNvSpPr>
            <a:spLocks noGrp="1" noChangeArrowheads="1"/>
          </p:cNvSpPr>
          <p:nvPr>
            <p:ph idx="1"/>
          </p:nvPr>
        </p:nvSpPr>
        <p:spPr/>
        <p:txBody>
          <a:bodyPr/>
          <a:lstStyle/>
          <a:p>
            <a:r>
              <a:rPr lang="en-US" dirty="0">
                <a:latin typeface="Arial" charset="0"/>
              </a:rPr>
              <a:t>Applicable in many fields due to </a:t>
            </a:r>
            <a:r>
              <a:rPr lang="en-US" dirty="0" smtClean="0">
                <a:latin typeface="Arial" charset="0"/>
              </a:rPr>
              <a:t/>
            </a:r>
            <a:br>
              <a:rPr lang="en-US" dirty="0" smtClean="0">
                <a:latin typeface="Arial" charset="0"/>
              </a:rPr>
            </a:br>
            <a:r>
              <a:rPr lang="en-US" b="1" dirty="0" smtClean="0">
                <a:latin typeface="Arial" charset="0"/>
              </a:rPr>
              <a:t>central </a:t>
            </a:r>
            <a:r>
              <a:rPr lang="en-US" b="1" dirty="0">
                <a:latin typeface="Arial" charset="0"/>
              </a:rPr>
              <a:t>limit </a:t>
            </a:r>
            <a:r>
              <a:rPr lang="en-US" b="1" dirty="0" smtClean="0">
                <a:latin typeface="Arial" charset="0"/>
              </a:rPr>
              <a:t>theorem</a:t>
            </a:r>
            <a:endParaRPr lang="en-US" dirty="0" smtClean="0">
              <a:latin typeface="Arial" charset="0"/>
            </a:endParaRPr>
          </a:p>
          <a:p>
            <a:pPr lvl="1"/>
            <a:r>
              <a:rPr lang="en-US" dirty="0" smtClean="0">
                <a:latin typeface="Arial" charset="0"/>
              </a:rPr>
              <a:t>sum of many random variables is </a:t>
            </a:r>
            <a:br>
              <a:rPr lang="en-US" dirty="0" smtClean="0">
                <a:latin typeface="Arial" charset="0"/>
              </a:rPr>
            </a:br>
            <a:r>
              <a:rPr lang="en-US" dirty="0" smtClean="0">
                <a:latin typeface="Arial" charset="0"/>
              </a:rPr>
              <a:t>Gaussian</a:t>
            </a:r>
            <a:endParaRPr lang="en-US" dirty="0">
              <a:latin typeface="Arial" charset="0"/>
            </a:endParaRPr>
          </a:p>
          <a:p>
            <a:pPr lvl="1"/>
            <a:r>
              <a:rPr lang="en-US" dirty="0" smtClean="0">
                <a:latin typeface="Arial" charset="0"/>
              </a:rPr>
              <a:t>‘error/noise model’</a:t>
            </a:r>
          </a:p>
          <a:p>
            <a:pPr marL="0" indent="0">
              <a:buNone/>
            </a:pPr>
            <a:endParaRPr lang="en-US" dirty="0" smtClean="0">
              <a:latin typeface="Arial" charset="0"/>
            </a:endParaRPr>
          </a:p>
          <a:p>
            <a:pPr marL="0" indent="0">
              <a:buNone/>
            </a:pPr>
            <a:endParaRPr lang="en-US" dirty="0">
              <a:latin typeface="Arial" charset="0"/>
            </a:endParaRPr>
          </a:p>
          <a:p>
            <a:endParaRPr lang="en-US" dirty="0">
              <a:latin typeface="Arial" charset="0"/>
            </a:endParaRPr>
          </a:p>
          <a:p>
            <a:r>
              <a:rPr lang="en-US" dirty="0">
                <a:latin typeface="Arial" charset="0"/>
              </a:rPr>
              <a:t>Location parameter</a:t>
            </a:r>
            <a:br>
              <a:rPr lang="en-US" dirty="0">
                <a:latin typeface="Arial" charset="0"/>
              </a:rPr>
            </a:br>
            <a:r>
              <a:rPr lang="en-US" dirty="0">
                <a:latin typeface="Arial" charset="0"/>
              </a:rPr>
              <a:t>(</a:t>
            </a:r>
            <a:r>
              <a:rPr lang="en-US" b="1" dirty="0">
                <a:latin typeface="Arial" charset="0"/>
              </a:rPr>
              <a:t>mean</a:t>
            </a:r>
            <a:r>
              <a:rPr lang="en-US" dirty="0">
                <a:latin typeface="Arial" charset="0"/>
              </a:rPr>
              <a:t>) </a:t>
            </a:r>
            <a:r>
              <a:rPr lang="el-GR" i="1" dirty="0">
                <a:latin typeface="Arial" charset="0"/>
                <a:cs typeface="Arial" charset="0"/>
              </a:rPr>
              <a:t>μ</a:t>
            </a:r>
            <a:r>
              <a:rPr lang="en-US" i="1" dirty="0">
                <a:latin typeface="Arial" charset="0"/>
                <a:cs typeface="Arial" charset="0"/>
              </a:rPr>
              <a:t> </a:t>
            </a:r>
            <a:r>
              <a:rPr lang="en-US" dirty="0">
                <a:latin typeface="Arial" charset="0"/>
                <a:cs typeface="Arial" charset="0"/>
              </a:rPr>
              <a:t>and spread</a:t>
            </a:r>
            <a:br>
              <a:rPr lang="en-US" dirty="0">
                <a:latin typeface="Arial" charset="0"/>
                <a:cs typeface="Arial" charset="0"/>
              </a:rPr>
            </a:br>
            <a:r>
              <a:rPr lang="en-US" dirty="0">
                <a:latin typeface="Arial" charset="0"/>
                <a:cs typeface="Arial" charset="0"/>
              </a:rPr>
              <a:t>(</a:t>
            </a:r>
            <a:r>
              <a:rPr lang="en-US" b="1" dirty="0">
                <a:latin typeface="Arial" charset="0"/>
                <a:cs typeface="Arial" charset="0"/>
              </a:rPr>
              <a:t>standard deviation</a:t>
            </a:r>
            <a:r>
              <a:rPr lang="en-US" dirty="0">
                <a:latin typeface="Arial" charset="0"/>
                <a:cs typeface="Arial" charset="0"/>
              </a:rPr>
              <a:t>) </a:t>
            </a:r>
            <a:r>
              <a:rPr lang="el-GR" i="1" dirty="0" smtClean="0">
                <a:latin typeface="Arial" charset="0"/>
                <a:cs typeface="Arial" charset="0"/>
              </a:rPr>
              <a:t>σ</a:t>
            </a:r>
            <a:endParaRPr lang="el-GR" i="1" dirty="0">
              <a:latin typeface="Arial" charset="0"/>
              <a:cs typeface="Arial" charset="0"/>
            </a:endParaRPr>
          </a:p>
        </p:txBody>
      </p:sp>
      <p:pic>
        <p:nvPicPr>
          <p:cNvPr id="51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376" y="988368"/>
            <a:ext cx="6336704"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5122" name="Object 5"/>
          <p:cNvGraphicFramePr>
            <a:graphicFrameLocks noChangeAspect="1"/>
          </p:cNvGraphicFramePr>
          <p:nvPr>
            <p:extLst>
              <p:ext uri="{D42A27DB-BD31-4B8C-83A1-F6EECF244321}">
                <p14:modId xmlns:p14="http://schemas.microsoft.com/office/powerpoint/2010/main" val="2997675873"/>
              </p:ext>
            </p:extLst>
          </p:nvPr>
        </p:nvGraphicFramePr>
        <p:xfrm>
          <a:off x="1299153" y="6460976"/>
          <a:ext cx="8299591" cy="1921368"/>
        </p:xfrm>
        <a:graphic>
          <a:graphicData uri="http://schemas.openxmlformats.org/presentationml/2006/ole">
            <mc:AlternateContent xmlns:mc="http://schemas.openxmlformats.org/markup-compatibility/2006">
              <mc:Choice xmlns:v="urn:schemas-microsoft-com:vml" Requires="v">
                <p:oleObj spid="_x0000_s97323" name="Equation" r:id="rId4" imgW="2197100" imgH="508000" progId="Equation.3">
                  <p:embed/>
                </p:oleObj>
              </mc:Choice>
              <mc:Fallback>
                <p:oleObj name="Equation" r:id="rId4" imgW="2197100" imgH="508000" progId="Equation.3">
                  <p:embed/>
                  <p:pic>
                    <p:nvPicPr>
                      <p:cNvPr id="0"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9153" y="6460976"/>
                        <a:ext cx="8299591" cy="19213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6"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11</a:t>
            </a:fld>
            <a:endParaRPr lang="en-US" dirty="0"/>
          </a:p>
        </p:txBody>
      </p:sp>
      <p:sp>
        <p:nvSpPr>
          <p:cNvPr id="3" name="Oval Callout 2"/>
          <p:cNvSpPr/>
          <p:nvPr/>
        </p:nvSpPr>
        <p:spPr bwMode="auto">
          <a:xfrm>
            <a:off x="10462840" y="3436640"/>
            <a:ext cx="1872208" cy="864096"/>
          </a:xfrm>
          <a:prstGeom prst="wedgeEllipseCallout">
            <a:avLst>
              <a:gd name="adj1" fmla="val -59590"/>
              <a:gd name="adj2" fmla="val 78306"/>
            </a:avLst>
          </a:prstGeom>
          <a:noFill/>
          <a:ln w="127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smtClean="0">
                <a:ln>
                  <a:noFill/>
                </a:ln>
                <a:solidFill>
                  <a:schemeClr val="bg2"/>
                </a:solidFill>
                <a:effectLst/>
                <a:latin typeface="+mn-lt"/>
                <a:ea typeface="ヒラギノ明朝 ProN W3" charset="-128"/>
                <a:cs typeface="ヒラギノ明朝 ProN W3" charset="-128"/>
                <a:sym typeface="American Typewriter" charset="0"/>
              </a:rPr>
              <a:t>‘standard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smtClean="0">
                <a:ln>
                  <a:noFill/>
                </a:ln>
                <a:solidFill>
                  <a:schemeClr val="bg2"/>
                </a:solidFill>
                <a:effectLst/>
                <a:latin typeface="+mn-lt"/>
                <a:ea typeface="ヒラギノ明朝 ProN W3" charset="-128"/>
                <a:cs typeface="ヒラギノ明朝 ProN W3" charset="-128"/>
                <a:sym typeface="American Typewriter" charset="0"/>
              </a:rPr>
              <a:t>normal’</a:t>
            </a:r>
            <a:endParaRPr kumimoji="0" lang="en-US" sz="2000" b="0" i="1" u="none" strike="noStrike" cap="none" normalizeH="0" baseline="0" dirty="0">
              <a:ln>
                <a:noFill/>
              </a:ln>
              <a:solidFill>
                <a:schemeClr val="bg2"/>
              </a:solidFill>
              <a:effectLst/>
              <a:latin typeface="+mn-lt"/>
              <a:ea typeface="ヒラギノ明朝 ProN W3" charset="-128"/>
              <a:cs typeface="ヒラギノ明朝 ProN W3" charset="-128"/>
              <a:sym typeface="American Typewriter" charset="0"/>
            </a:endParaRPr>
          </a:p>
        </p:txBody>
      </p:sp>
    </p:spTree>
    <p:extLst>
      <p:ext uri="{BB962C8B-B14F-4D97-AF65-F5344CB8AC3E}">
        <p14:creationId xmlns:p14="http://schemas.microsoft.com/office/powerpoint/2010/main" val="292830853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atin typeface="Tahoma" charset="0"/>
              </a:rPr>
              <a:t>Binomial distribution</a:t>
            </a:r>
          </a:p>
        </p:txBody>
      </p:sp>
      <p:sp>
        <p:nvSpPr>
          <p:cNvPr id="6148" name="Rectangle 3"/>
          <p:cNvSpPr>
            <a:spLocks noGrp="1" noChangeArrowheads="1"/>
          </p:cNvSpPr>
          <p:nvPr>
            <p:ph idx="1"/>
          </p:nvPr>
        </p:nvSpPr>
        <p:spPr/>
        <p:txBody>
          <a:bodyPr/>
          <a:lstStyle/>
          <a:p>
            <a:r>
              <a:rPr lang="en-US" dirty="0">
                <a:latin typeface="Arial" charset="0"/>
              </a:rPr>
              <a:t>Number of successes in a number of </a:t>
            </a:r>
            <a:r>
              <a:rPr lang="en-US" dirty="0" smtClean="0">
                <a:latin typeface="Arial" charset="0"/>
              </a:rPr>
              <a:t>independent </a:t>
            </a:r>
            <a:r>
              <a:rPr lang="en-US" dirty="0">
                <a:latin typeface="Arial" charset="0"/>
              </a:rPr>
              <a:t>yes/no </a:t>
            </a:r>
            <a:r>
              <a:rPr lang="en-US" dirty="0" smtClean="0">
                <a:latin typeface="Arial" charset="0"/>
              </a:rPr>
              <a:t>trials</a:t>
            </a:r>
          </a:p>
          <a:p>
            <a:pPr lvl="1"/>
            <a:r>
              <a:rPr lang="en-US" dirty="0" smtClean="0">
                <a:latin typeface="Arial" charset="0"/>
              </a:rPr>
              <a:t>tossing a coin many times</a:t>
            </a:r>
          </a:p>
          <a:p>
            <a:pPr lvl="1"/>
            <a:r>
              <a:rPr lang="en-US" dirty="0" smtClean="0">
                <a:latin typeface="Arial" charset="0"/>
              </a:rPr>
              <a:t>nr. </a:t>
            </a:r>
            <a:r>
              <a:rPr lang="en-US" dirty="0">
                <a:latin typeface="Arial" charset="0"/>
              </a:rPr>
              <a:t>of ‘</a:t>
            </a:r>
            <a:r>
              <a:rPr lang="en-US" dirty="0" smtClean="0">
                <a:latin typeface="Arial" charset="0"/>
              </a:rPr>
              <a:t>six-throws’ in a game of dice</a:t>
            </a:r>
          </a:p>
          <a:p>
            <a:pPr marL="0" indent="0">
              <a:buNone/>
            </a:pPr>
            <a:endParaRPr lang="en-US" dirty="0" smtClean="0">
              <a:latin typeface="Arial" charset="0"/>
            </a:endParaRPr>
          </a:p>
          <a:p>
            <a:pPr marL="0" indent="0">
              <a:buNone/>
            </a:pPr>
            <a:endParaRPr lang="en-US" dirty="0">
              <a:latin typeface="Arial" charset="0"/>
            </a:endParaRPr>
          </a:p>
          <a:p>
            <a:pPr marL="0" indent="0">
              <a:buNone/>
            </a:pPr>
            <a:endParaRPr lang="en-US" dirty="0" smtClean="0">
              <a:latin typeface="Arial" charset="0"/>
            </a:endParaRPr>
          </a:p>
          <a:p>
            <a:pPr marL="0" indent="0">
              <a:buNone/>
            </a:pPr>
            <a:endParaRPr lang="en-US" dirty="0">
              <a:latin typeface="Arial" charset="0"/>
            </a:endParaRPr>
          </a:p>
          <a:p>
            <a:pPr marL="0" indent="0">
              <a:buNone/>
            </a:pPr>
            <a:endParaRPr lang="en-US" dirty="0" smtClean="0">
              <a:latin typeface="Arial" charset="0"/>
            </a:endParaRPr>
          </a:p>
          <a:p>
            <a:pPr marL="0" indent="0">
              <a:buNone/>
            </a:pPr>
            <a:endParaRPr lang="en-US" dirty="0">
              <a:latin typeface="Arial" charset="0"/>
            </a:endParaRPr>
          </a:p>
          <a:p>
            <a:r>
              <a:rPr lang="en-US" dirty="0">
                <a:latin typeface="Arial" charset="0"/>
              </a:rPr>
              <a:t>Number of </a:t>
            </a:r>
            <a:r>
              <a:rPr lang="en-US" b="1" dirty="0">
                <a:latin typeface="Arial" charset="0"/>
              </a:rPr>
              <a:t>trials</a:t>
            </a:r>
            <a:r>
              <a:rPr lang="en-US" dirty="0">
                <a:latin typeface="Arial" charset="0"/>
              </a:rPr>
              <a:t> </a:t>
            </a:r>
            <a:r>
              <a:rPr lang="en-US" i="1" dirty="0">
                <a:latin typeface="Arial" charset="0"/>
              </a:rPr>
              <a:t>n</a:t>
            </a:r>
            <a:r>
              <a:rPr lang="en-US" dirty="0">
                <a:latin typeface="Arial" charset="0"/>
              </a:rPr>
              <a:t> and</a:t>
            </a:r>
            <a:br>
              <a:rPr lang="en-US" dirty="0">
                <a:latin typeface="Arial" charset="0"/>
              </a:rPr>
            </a:br>
            <a:r>
              <a:rPr lang="en-US" b="1" dirty="0">
                <a:latin typeface="Arial" charset="0"/>
              </a:rPr>
              <a:t>probability of success</a:t>
            </a:r>
            <a:r>
              <a:rPr lang="en-US" dirty="0">
                <a:latin typeface="Arial" charset="0"/>
              </a:rPr>
              <a:t> </a:t>
            </a:r>
            <a:r>
              <a:rPr lang="en-US" i="1" dirty="0">
                <a:latin typeface="Arial" charset="0"/>
              </a:rPr>
              <a:t>p</a:t>
            </a:r>
          </a:p>
        </p:txBody>
      </p:sp>
      <p:pic>
        <p:nvPicPr>
          <p:cNvPr id="61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391" y="2563344"/>
            <a:ext cx="6574409" cy="437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6146" name="Object 5"/>
          <p:cNvGraphicFramePr>
            <a:graphicFrameLocks noChangeAspect="1"/>
          </p:cNvGraphicFramePr>
          <p:nvPr>
            <p:extLst>
              <p:ext uri="{D42A27DB-BD31-4B8C-83A1-F6EECF244321}">
                <p14:modId xmlns:p14="http://schemas.microsoft.com/office/powerpoint/2010/main" val="585317874"/>
              </p:ext>
            </p:extLst>
          </p:nvPr>
        </p:nvGraphicFramePr>
        <p:xfrm>
          <a:off x="1273746" y="6677000"/>
          <a:ext cx="7820942" cy="1729458"/>
        </p:xfrm>
        <a:graphic>
          <a:graphicData uri="http://schemas.openxmlformats.org/presentationml/2006/ole">
            <mc:AlternateContent xmlns:mc="http://schemas.openxmlformats.org/markup-compatibility/2006">
              <mc:Choice xmlns:v="urn:schemas-microsoft-com:vml" Requires="v">
                <p:oleObj spid="_x0000_s98345" name="Equation" r:id="rId4" imgW="2070100" imgH="457200" progId="Equation.3">
                  <p:embed/>
                </p:oleObj>
              </mc:Choice>
              <mc:Fallback>
                <p:oleObj name="Equation" r:id="rId4" imgW="2070100" imgH="457200" progId="Equation.3">
                  <p:embed/>
                  <p:pic>
                    <p:nvPicPr>
                      <p:cNvPr id="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746" y="6677000"/>
                        <a:ext cx="7820942" cy="172945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6"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12</a:t>
            </a:fld>
            <a:endParaRPr lang="en-US" dirty="0"/>
          </a:p>
        </p:txBody>
      </p:sp>
    </p:spTree>
    <p:extLst>
      <p:ext uri="{BB962C8B-B14F-4D97-AF65-F5344CB8AC3E}">
        <p14:creationId xmlns:p14="http://schemas.microsoft.com/office/powerpoint/2010/main" val="361311210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dirty="0">
                <a:latin typeface="Tahoma" charset="0"/>
              </a:rPr>
              <a:t>Poisson distribution</a:t>
            </a:r>
          </a:p>
        </p:txBody>
      </p:sp>
      <p:sp>
        <p:nvSpPr>
          <p:cNvPr id="7172" name="AutoShape 3"/>
          <p:cNvSpPr>
            <a:spLocks noGrp="1" noChangeAspect="1" noChangeArrowheads="1"/>
          </p:cNvSpPr>
          <p:nvPr>
            <p:ph idx="1"/>
          </p:nvPr>
        </p:nvSpPr>
        <p:spPr/>
        <p:txBody>
          <a:bodyPr/>
          <a:lstStyle/>
          <a:p>
            <a:r>
              <a:rPr lang="en-US" dirty="0">
                <a:latin typeface="Arial" charset="0"/>
              </a:rPr>
              <a:t>Probability of number of events occurring in a fixed period of </a:t>
            </a:r>
            <a:r>
              <a:rPr lang="en-US" dirty="0" smtClean="0">
                <a:latin typeface="Arial" charset="0"/>
              </a:rPr>
              <a:t>time/space,</a:t>
            </a:r>
          </a:p>
          <a:p>
            <a:pPr lvl="1"/>
            <a:r>
              <a:rPr lang="en-US" dirty="0" smtClean="0">
                <a:latin typeface="Arial" charset="0"/>
              </a:rPr>
              <a:t>nr. of </a:t>
            </a:r>
            <a:r>
              <a:rPr lang="en-US" dirty="0">
                <a:latin typeface="Arial" charset="0"/>
              </a:rPr>
              <a:t>people entering the </a:t>
            </a:r>
            <a:r>
              <a:rPr lang="en-US" dirty="0" smtClean="0">
                <a:latin typeface="Arial" charset="0"/>
              </a:rPr>
              <a:t>building per hour</a:t>
            </a:r>
          </a:p>
          <a:p>
            <a:pPr lvl="1"/>
            <a:r>
              <a:rPr lang="en-US" dirty="0" smtClean="0">
                <a:latin typeface="Arial" charset="0"/>
              </a:rPr>
              <a:t>nr. of hedgehogs killed per km of road</a:t>
            </a:r>
          </a:p>
          <a:p>
            <a:pPr lvl="1"/>
            <a:r>
              <a:rPr lang="en-US" dirty="0" smtClean="0">
                <a:latin typeface="Arial" charset="0"/>
              </a:rPr>
              <a:t>nr. of mutations per 100.000 base pairs</a:t>
            </a:r>
          </a:p>
          <a:p>
            <a:pPr lvl="1"/>
            <a:endParaRPr lang="en-US" dirty="0">
              <a:latin typeface="Arial" charset="0"/>
            </a:endParaRPr>
          </a:p>
          <a:p>
            <a:r>
              <a:rPr lang="en-US" dirty="0" smtClean="0">
                <a:latin typeface="Arial" charset="0"/>
              </a:rPr>
              <a:t>typically ‘</a:t>
            </a:r>
            <a:r>
              <a:rPr lang="en-US" dirty="0">
                <a:latin typeface="Arial" charset="0"/>
              </a:rPr>
              <a:t>r</a:t>
            </a:r>
            <a:r>
              <a:rPr lang="en-US" dirty="0" smtClean="0">
                <a:latin typeface="Arial" charset="0"/>
              </a:rPr>
              <a:t>are events’</a:t>
            </a:r>
          </a:p>
          <a:p>
            <a:endParaRPr lang="en-US" dirty="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a:latin typeface="Arial" charset="0"/>
            </a:endParaRPr>
          </a:p>
          <a:p>
            <a:r>
              <a:rPr lang="en-US" b="1" dirty="0">
                <a:latin typeface="Arial" charset="0"/>
              </a:rPr>
              <a:t>Rate</a:t>
            </a:r>
            <a:r>
              <a:rPr lang="en-US" dirty="0">
                <a:latin typeface="Arial" charset="0"/>
              </a:rPr>
              <a:t> parameter </a:t>
            </a:r>
            <a:r>
              <a:rPr lang="el-GR" i="1" dirty="0">
                <a:latin typeface="Arial" charset="0"/>
                <a:cs typeface="Arial" charset="0"/>
              </a:rPr>
              <a:t>λ</a:t>
            </a:r>
          </a:p>
        </p:txBody>
      </p:sp>
      <p:pic>
        <p:nvPicPr>
          <p:cNvPr id="71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400" y="2932584"/>
            <a:ext cx="6440586" cy="483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7170" name="Object 5"/>
          <p:cNvGraphicFramePr>
            <a:graphicFrameLocks noChangeAspect="1"/>
          </p:cNvGraphicFramePr>
          <p:nvPr>
            <p:extLst>
              <p:ext uri="{D42A27DB-BD31-4B8C-83A1-F6EECF244321}">
                <p14:modId xmlns:p14="http://schemas.microsoft.com/office/powerpoint/2010/main" val="2816539368"/>
              </p:ext>
            </p:extLst>
          </p:nvPr>
        </p:nvGraphicFramePr>
        <p:xfrm>
          <a:off x="1366920" y="6749008"/>
          <a:ext cx="4847448" cy="1584960"/>
        </p:xfrm>
        <a:graphic>
          <a:graphicData uri="http://schemas.openxmlformats.org/presentationml/2006/ole">
            <mc:AlternateContent xmlns:mc="http://schemas.openxmlformats.org/markup-compatibility/2006">
              <mc:Choice xmlns:v="urn:schemas-microsoft-com:vml" Requires="v">
                <p:oleObj spid="_x0000_s99371" name="Equation" r:id="rId4" imgW="1282700" imgH="419100" progId="Equation.3">
                  <p:embed/>
                </p:oleObj>
              </mc:Choice>
              <mc:Fallback>
                <p:oleObj name="Equation" r:id="rId4" imgW="1282700" imgH="419100" progId="Equation.3">
                  <p:embed/>
                  <p:pic>
                    <p:nvPicPr>
                      <p:cNvPr id="0"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6920" y="6749008"/>
                        <a:ext cx="4847448" cy="158496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6" name="Slide Number Placeholder 1"/>
          <p:cNvSpPr>
            <a:spLocks noGrp="1"/>
          </p:cNvSpPr>
          <p:nvPr>
            <p:ph type="sldNum" sz="quarter" idx="10"/>
          </p:nvPr>
        </p:nvSpPr>
        <p:spPr>
          <a:xfrm>
            <a:off x="1029792" y="8837240"/>
            <a:ext cx="3033712" cy="519112"/>
          </a:xfrm>
        </p:spPr>
        <p:txBody>
          <a:bodyPr/>
          <a:lstStyle/>
          <a:p>
            <a:pPr algn="l"/>
            <a:fld id="{EB5C5CCF-FD16-409F-8BB5-8E1B0A44DA51}" type="slidenum">
              <a:rPr lang="en-US" smtClean="0"/>
              <a:pPr algn="l"/>
              <a:t>13</a:t>
            </a:fld>
            <a:endParaRPr lang="en-US" dirty="0"/>
          </a:p>
        </p:txBody>
      </p:sp>
    </p:spTree>
    <p:extLst>
      <p:ext uri="{BB962C8B-B14F-4D97-AF65-F5344CB8AC3E}">
        <p14:creationId xmlns:p14="http://schemas.microsoft.com/office/powerpoint/2010/main" val="133550521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dirty="0">
                <a:latin typeface="Tahoma" charset="0"/>
              </a:rPr>
              <a:t>Exponential distribution</a:t>
            </a:r>
          </a:p>
        </p:txBody>
      </p:sp>
      <p:sp>
        <p:nvSpPr>
          <p:cNvPr id="8196" name="Rectangle 3"/>
          <p:cNvSpPr>
            <a:spLocks noGrp="1" noChangeArrowheads="1"/>
          </p:cNvSpPr>
          <p:nvPr>
            <p:ph idx="1"/>
          </p:nvPr>
        </p:nvSpPr>
        <p:spPr/>
        <p:txBody>
          <a:bodyPr/>
          <a:lstStyle/>
          <a:p>
            <a:r>
              <a:rPr lang="en-US" dirty="0">
                <a:latin typeface="Arial" charset="0"/>
              </a:rPr>
              <a:t>Probability density of times </a:t>
            </a:r>
            <a:r>
              <a:rPr lang="en-US" i="1" dirty="0">
                <a:latin typeface="Arial" charset="0"/>
              </a:rPr>
              <a:t>between</a:t>
            </a:r>
            <a:r>
              <a:rPr lang="en-US" dirty="0">
                <a:latin typeface="Arial" charset="0"/>
              </a:rPr>
              <a:t> </a:t>
            </a:r>
            <a:r>
              <a:rPr lang="en-US" dirty="0" smtClean="0">
                <a:latin typeface="Arial" charset="0"/>
              </a:rPr>
              <a:t>events</a:t>
            </a:r>
            <a:r>
              <a:rPr lang="en-US" dirty="0">
                <a:latin typeface="Arial" charset="0"/>
              </a:rPr>
              <a:t>, e.g., </a:t>
            </a:r>
            <a:endParaRPr lang="en-US" dirty="0" smtClean="0">
              <a:latin typeface="Arial" charset="0"/>
            </a:endParaRPr>
          </a:p>
          <a:p>
            <a:pPr lvl="1"/>
            <a:r>
              <a:rPr lang="en-US" dirty="0" smtClean="0">
                <a:latin typeface="Arial" charset="0"/>
              </a:rPr>
              <a:t>time </a:t>
            </a:r>
            <a:r>
              <a:rPr lang="en-US" dirty="0">
                <a:latin typeface="Arial" charset="0"/>
              </a:rPr>
              <a:t>it takes before the next person enters the </a:t>
            </a:r>
            <a:r>
              <a:rPr lang="en-US" dirty="0" smtClean="0">
                <a:latin typeface="Arial" charset="0"/>
              </a:rPr>
              <a:t>building</a:t>
            </a:r>
          </a:p>
          <a:p>
            <a:pPr lvl="1"/>
            <a:r>
              <a:rPr lang="en-US" dirty="0" smtClean="0">
                <a:latin typeface="Arial" charset="0"/>
              </a:rPr>
              <a:t>time between hits on a website</a:t>
            </a:r>
            <a:endParaRPr lang="en-US" dirty="0">
              <a:latin typeface="Arial" charset="0"/>
            </a:endParaRPr>
          </a:p>
          <a:p>
            <a:pPr marL="0" indent="0">
              <a:buNone/>
            </a:pPr>
            <a:endParaRPr lang="en-US" dirty="0" smtClean="0">
              <a:latin typeface="Arial" charset="0"/>
            </a:endParaRPr>
          </a:p>
          <a:p>
            <a:r>
              <a:rPr lang="en-US" dirty="0" smtClean="0">
                <a:latin typeface="Arial" charset="0"/>
              </a:rPr>
              <a:t>‘</a:t>
            </a:r>
            <a:r>
              <a:rPr lang="en-US" dirty="0" err="1" smtClean="0">
                <a:latin typeface="Arial" charset="0"/>
              </a:rPr>
              <a:t>Memoryless</a:t>
            </a:r>
            <a:r>
              <a:rPr lang="en-US" dirty="0" smtClean="0">
                <a:latin typeface="Arial" charset="0"/>
              </a:rPr>
              <a:t>’</a:t>
            </a:r>
            <a:endParaRPr lang="en-US" dirty="0">
              <a:latin typeface="Arial" charset="0"/>
            </a:endParaRPr>
          </a:p>
          <a:p>
            <a:endParaRPr lang="en-US" dirty="0" smtClean="0">
              <a:latin typeface="Arial" charset="0"/>
            </a:endParaRPr>
          </a:p>
          <a:p>
            <a:endParaRPr lang="en-US" dirty="0" smtClean="0">
              <a:latin typeface="Arial" charset="0"/>
            </a:endParaRPr>
          </a:p>
          <a:p>
            <a:endParaRPr lang="en-US" dirty="0">
              <a:latin typeface="Arial" charset="0"/>
            </a:endParaRPr>
          </a:p>
          <a:p>
            <a:endParaRPr lang="en-US" dirty="0" smtClean="0">
              <a:latin typeface="Arial" charset="0"/>
            </a:endParaRPr>
          </a:p>
          <a:p>
            <a:endParaRPr lang="en-US" dirty="0">
              <a:latin typeface="Arial" charset="0"/>
            </a:endParaRPr>
          </a:p>
          <a:p>
            <a:pPr marL="0" indent="0">
              <a:buNone/>
            </a:pPr>
            <a:endParaRPr lang="en-US" dirty="0">
              <a:latin typeface="Arial" charset="0"/>
            </a:endParaRPr>
          </a:p>
          <a:p>
            <a:r>
              <a:rPr lang="en-US" b="1" dirty="0">
                <a:latin typeface="Arial" charset="0"/>
              </a:rPr>
              <a:t>Rate</a:t>
            </a:r>
            <a:r>
              <a:rPr lang="en-US" dirty="0">
                <a:latin typeface="Arial" charset="0"/>
              </a:rPr>
              <a:t> parameter </a:t>
            </a:r>
            <a:r>
              <a:rPr lang="el-GR" i="1" dirty="0">
                <a:latin typeface="Arial" charset="0"/>
                <a:cs typeface="Arial" charset="0"/>
              </a:rPr>
              <a:t>λ</a:t>
            </a:r>
            <a:endParaRPr lang="en-US" dirty="0">
              <a:latin typeface="Arial" charset="0"/>
            </a:endParaRPr>
          </a:p>
        </p:txBody>
      </p:sp>
      <p:pic>
        <p:nvPicPr>
          <p:cNvPr id="81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474" y="3196710"/>
            <a:ext cx="6752622" cy="506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8194" name="Object 5"/>
          <p:cNvGraphicFramePr>
            <a:graphicFrameLocks noChangeAspect="1"/>
          </p:cNvGraphicFramePr>
          <p:nvPr>
            <p:extLst>
              <p:ext uri="{D42A27DB-BD31-4B8C-83A1-F6EECF244321}">
                <p14:modId xmlns:p14="http://schemas.microsoft.com/office/powerpoint/2010/main" val="719535234"/>
              </p:ext>
            </p:extLst>
          </p:nvPr>
        </p:nvGraphicFramePr>
        <p:xfrm>
          <a:off x="1389832" y="6964398"/>
          <a:ext cx="3745653" cy="864730"/>
        </p:xfrm>
        <a:graphic>
          <a:graphicData uri="http://schemas.openxmlformats.org/presentationml/2006/ole">
            <mc:AlternateContent xmlns:mc="http://schemas.openxmlformats.org/markup-compatibility/2006">
              <mc:Choice xmlns:v="urn:schemas-microsoft-com:vml" Requires="v">
                <p:oleObj spid="_x0000_s100395" name="Equation" r:id="rId4" imgW="990600" imgH="228600" progId="Equation.3">
                  <p:embed/>
                </p:oleObj>
              </mc:Choice>
              <mc:Fallback>
                <p:oleObj name="Equation" r:id="rId4" imgW="990600" imgH="228600" progId="Equation.3">
                  <p:embed/>
                  <p:pic>
                    <p:nvPicPr>
                      <p:cNvPr id="0"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832" y="6964398"/>
                        <a:ext cx="3745653" cy="86473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6"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14</a:t>
            </a:fld>
            <a:endParaRPr lang="en-US" dirty="0"/>
          </a:p>
        </p:txBody>
      </p:sp>
    </p:spTree>
    <p:extLst>
      <p:ext uri="{BB962C8B-B14F-4D97-AF65-F5344CB8AC3E}">
        <p14:creationId xmlns:p14="http://schemas.microsoft.com/office/powerpoint/2010/main" val="130666093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a:latin typeface="Tahoma" charset="0"/>
              </a:rPr>
              <a:t>Gamma distribution</a:t>
            </a:r>
          </a:p>
        </p:txBody>
      </p:sp>
      <p:sp>
        <p:nvSpPr>
          <p:cNvPr id="9220" name="Rectangle 3"/>
          <p:cNvSpPr>
            <a:spLocks noGrp="1" noChangeArrowheads="1"/>
          </p:cNvSpPr>
          <p:nvPr>
            <p:ph idx="1"/>
          </p:nvPr>
        </p:nvSpPr>
        <p:spPr/>
        <p:txBody>
          <a:bodyPr/>
          <a:lstStyle/>
          <a:p>
            <a:r>
              <a:rPr lang="ja-JP" altLang="en-US" dirty="0">
                <a:latin typeface="Arial" charset="0"/>
              </a:rPr>
              <a:t>“</a:t>
            </a:r>
            <a:r>
              <a:rPr lang="en-US" dirty="0">
                <a:latin typeface="Arial" charset="0"/>
              </a:rPr>
              <a:t>Gaussian</a:t>
            </a:r>
            <a:r>
              <a:rPr lang="ja-JP" altLang="en-US" dirty="0">
                <a:latin typeface="Arial" charset="0"/>
              </a:rPr>
              <a:t>”</a:t>
            </a:r>
            <a:r>
              <a:rPr lang="en-US" dirty="0">
                <a:latin typeface="Arial" charset="0"/>
              </a:rPr>
              <a:t> for only positive values, </a:t>
            </a:r>
            <a:endParaRPr lang="en-US" dirty="0" smtClean="0">
              <a:latin typeface="Arial" charset="0"/>
            </a:endParaRPr>
          </a:p>
          <a:p>
            <a:pPr lvl="1"/>
            <a:r>
              <a:rPr lang="en-US" dirty="0" smtClean="0">
                <a:latin typeface="Arial" charset="0"/>
              </a:rPr>
              <a:t>distribution </a:t>
            </a:r>
            <a:r>
              <a:rPr lang="en-US" dirty="0">
                <a:latin typeface="Arial" charset="0"/>
              </a:rPr>
              <a:t>of </a:t>
            </a:r>
            <a:r>
              <a:rPr lang="en-US" dirty="0" smtClean="0">
                <a:latin typeface="Arial" charset="0"/>
              </a:rPr>
              <a:t>incomes</a:t>
            </a:r>
          </a:p>
          <a:p>
            <a:pPr lvl="1"/>
            <a:r>
              <a:rPr lang="en-US" dirty="0" smtClean="0">
                <a:latin typeface="Arial" charset="0"/>
              </a:rPr>
              <a:t>lifetime of light bulbs</a:t>
            </a:r>
            <a:endParaRPr lang="en-US" dirty="0">
              <a:latin typeface="Arial" charset="0"/>
            </a:endParaRPr>
          </a:p>
          <a:p>
            <a:endParaRPr lang="en-US" dirty="0" smtClean="0">
              <a:latin typeface="Arial" charset="0"/>
            </a:endParaRPr>
          </a:p>
          <a:p>
            <a:endParaRPr lang="en-US" dirty="0">
              <a:latin typeface="Arial" charset="0"/>
            </a:endParaRPr>
          </a:p>
          <a:p>
            <a:endParaRPr lang="en-US" dirty="0" smtClean="0">
              <a:latin typeface="Arial" charset="0"/>
            </a:endParaRPr>
          </a:p>
          <a:p>
            <a:endParaRPr lang="en-US" dirty="0">
              <a:latin typeface="Arial" charset="0"/>
            </a:endParaRPr>
          </a:p>
          <a:p>
            <a:pPr marL="0" indent="0">
              <a:buNone/>
            </a:pPr>
            <a:endParaRPr lang="en-US" dirty="0">
              <a:latin typeface="Arial" charset="0"/>
            </a:endParaRPr>
          </a:p>
          <a:p>
            <a:endParaRPr lang="en-US" dirty="0" smtClean="0">
              <a:latin typeface="Arial" charset="0"/>
            </a:endParaRPr>
          </a:p>
          <a:p>
            <a:endParaRPr lang="en-US" dirty="0">
              <a:latin typeface="Arial" charset="0"/>
            </a:endParaRPr>
          </a:p>
          <a:p>
            <a:r>
              <a:rPr lang="en-US" b="1" dirty="0">
                <a:latin typeface="Arial" charset="0"/>
              </a:rPr>
              <a:t>Scale</a:t>
            </a:r>
            <a:r>
              <a:rPr lang="en-US" dirty="0">
                <a:latin typeface="Arial" charset="0"/>
              </a:rPr>
              <a:t> parameter </a:t>
            </a:r>
            <a:r>
              <a:rPr lang="el-GR" i="1" dirty="0">
                <a:latin typeface="Arial" charset="0"/>
                <a:cs typeface="Arial" charset="0"/>
              </a:rPr>
              <a:t>θ</a:t>
            </a:r>
            <a:r>
              <a:rPr lang="en-US" dirty="0">
                <a:latin typeface="Arial" charset="0"/>
                <a:cs typeface="Arial" charset="0"/>
              </a:rPr>
              <a:t/>
            </a:r>
            <a:br>
              <a:rPr lang="en-US" dirty="0">
                <a:latin typeface="Arial" charset="0"/>
                <a:cs typeface="Arial" charset="0"/>
              </a:rPr>
            </a:br>
            <a:r>
              <a:rPr lang="en-US" dirty="0">
                <a:latin typeface="Arial" charset="0"/>
                <a:cs typeface="Arial" charset="0"/>
              </a:rPr>
              <a:t>and </a:t>
            </a:r>
            <a:r>
              <a:rPr lang="en-US" b="1" dirty="0">
                <a:latin typeface="Arial" charset="0"/>
                <a:cs typeface="Arial" charset="0"/>
              </a:rPr>
              <a:t>shape</a:t>
            </a:r>
            <a:r>
              <a:rPr lang="en-US" dirty="0">
                <a:latin typeface="Arial" charset="0"/>
                <a:cs typeface="Arial" charset="0"/>
              </a:rPr>
              <a:t> parameter </a:t>
            </a:r>
            <a:r>
              <a:rPr lang="en-US" i="1" dirty="0">
                <a:latin typeface="Arial" charset="0"/>
                <a:cs typeface="Arial" charset="0"/>
              </a:rPr>
              <a:t>k</a:t>
            </a:r>
            <a:endParaRPr lang="el-GR" i="1" dirty="0">
              <a:latin typeface="Arial" charset="0"/>
              <a:cs typeface="Arial" charset="0"/>
            </a:endParaRPr>
          </a:p>
        </p:txBody>
      </p:sp>
      <p:pic>
        <p:nvPicPr>
          <p:cNvPr id="92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400" y="1780456"/>
            <a:ext cx="6381665" cy="478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9218" name="Object 5"/>
          <p:cNvGraphicFramePr>
            <a:graphicFrameLocks noChangeAspect="1"/>
          </p:cNvGraphicFramePr>
          <p:nvPr>
            <p:extLst>
              <p:ext uri="{D42A27DB-BD31-4B8C-83A1-F6EECF244321}">
                <p14:modId xmlns:p14="http://schemas.microsoft.com/office/powerpoint/2010/main" val="1176907187"/>
              </p:ext>
            </p:extLst>
          </p:nvPr>
        </p:nvGraphicFramePr>
        <p:xfrm>
          <a:off x="1341361" y="6653397"/>
          <a:ext cx="5089031" cy="1679787"/>
        </p:xfrm>
        <a:graphic>
          <a:graphicData uri="http://schemas.openxmlformats.org/presentationml/2006/ole">
            <mc:AlternateContent xmlns:mc="http://schemas.openxmlformats.org/markup-compatibility/2006">
              <mc:Choice xmlns:v="urn:schemas-microsoft-com:vml" Requires="v">
                <p:oleObj spid="_x0000_s101419" name="Equation" r:id="rId4" imgW="1345616" imgH="444307" progId="Equation.3">
                  <p:embed/>
                </p:oleObj>
              </mc:Choice>
              <mc:Fallback>
                <p:oleObj name="Equation" r:id="rId4" imgW="1345616" imgH="444307" progId="Equation.3">
                  <p:embed/>
                  <p:pic>
                    <p:nvPicPr>
                      <p:cNvPr id="0"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1361" y="6653397"/>
                        <a:ext cx="5089031" cy="167978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6"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15</a:t>
            </a:fld>
            <a:endParaRPr lang="en-US" dirty="0"/>
          </a:p>
        </p:txBody>
      </p:sp>
    </p:spTree>
    <p:extLst>
      <p:ext uri="{BB962C8B-B14F-4D97-AF65-F5344CB8AC3E}">
        <p14:creationId xmlns:p14="http://schemas.microsoft.com/office/powerpoint/2010/main" val="229083982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US" dirty="0">
                <a:latin typeface="Tahoma" charset="0"/>
              </a:rPr>
              <a:t>Chi-square distribution</a:t>
            </a:r>
          </a:p>
        </p:txBody>
      </p:sp>
      <p:sp>
        <p:nvSpPr>
          <p:cNvPr id="10244" name="Rectangle 3"/>
          <p:cNvSpPr>
            <a:spLocks noGrp="1" noChangeArrowheads="1"/>
          </p:cNvSpPr>
          <p:nvPr>
            <p:ph idx="1"/>
          </p:nvPr>
        </p:nvSpPr>
        <p:spPr/>
        <p:txBody>
          <a:bodyPr/>
          <a:lstStyle/>
          <a:p>
            <a:r>
              <a:rPr lang="en-US" dirty="0">
                <a:latin typeface="Arial" charset="0"/>
              </a:rPr>
              <a:t>Often used in statistical significance tests</a:t>
            </a:r>
          </a:p>
          <a:p>
            <a:endParaRPr lang="en-US" dirty="0" smtClean="0">
              <a:latin typeface="Arial" charset="0"/>
            </a:endParaRPr>
          </a:p>
          <a:p>
            <a:r>
              <a:rPr lang="en-US" dirty="0" smtClean="0">
                <a:latin typeface="Arial" charset="0"/>
              </a:rPr>
              <a:t>Special case of Gamma distribution</a:t>
            </a:r>
            <a:br>
              <a:rPr lang="en-US" dirty="0" smtClean="0">
                <a:latin typeface="Arial" charset="0"/>
              </a:rPr>
            </a:br>
            <a:r>
              <a:rPr lang="en-US" dirty="0" smtClean="0">
                <a:latin typeface="Arial" charset="0"/>
              </a:rPr>
              <a:t>(with </a:t>
            </a:r>
            <a:r>
              <a:rPr lang="el-GR" i="1" dirty="0">
                <a:latin typeface="Arial" charset="0"/>
                <a:cs typeface="Arial" charset="0"/>
              </a:rPr>
              <a:t>θ</a:t>
            </a:r>
            <a:r>
              <a:rPr lang="en-US" dirty="0" smtClean="0">
                <a:latin typeface="Arial" charset="0"/>
              </a:rPr>
              <a:t> → 2, </a:t>
            </a:r>
            <a:r>
              <a:rPr lang="en-US" i="1" dirty="0" smtClean="0">
                <a:latin typeface="Arial" charset="0"/>
              </a:rPr>
              <a:t>k</a:t>
            </a:r>
            <a:r>
              <a:rPr lang="en-US" dirty="0" smtClean="0">
                <a:latin typeface="Arial" charset="0"/>
              </a:rPr>
              <a:t> → </a:t>
            </a:r>
            <a:r>
              <a:rPr lang="en-US" i="1" dirty="0" smtClean="0">
                <a:latin typeface="Arial" charset="0"/>
              </a:rPr>
              <a:t>k</a:t>
            </a:r>
            <a:r>
              <a:rPr lang="en-US" dirty="0" smtClean="0">
                <a:latin typeface="Arial" charset="0"/>
              </a:rPr>
              <a:t>/2)</a:t>
            </a:r>
            <a:endParaRPr lang="en-US" dirty="0">
              <a:latin typeface="Arial" charset="0"/>
            </a:endParaRPr>
          </a:p>
          <a:p>
            <a:endParaRPr lang="en-US" dirty="0" smtClean="0">
              <a:latin typeface="Arial" charset="0"/>
            </a:endParaRPr>
          </a:p>
          <a:p>
            <a:endParaRPr lang="en-US" dirty="0" smtClean="0">
              <a:latin typeface="Arial" charset="0"/>
            </a:endParaRPr>
          </a:p>
          <a:p>
            <a:endParaRPr lang="en-US" dirty="0">
              <a:latin typeface="Arial" charset="0"/>
            </a:endParaRPr>
          </a:p>
          <a:p>
            <a:endParaRPr lang="en-US" dirty="0">
              <a:latin typeface="Arial" charset="0"/>
            </a:endParaRPr>
          </a:p>
          <a:p>
            <a:r>
              <a:rPr lang="en-US" b="1" dirty="0">
                <a:latin typeface="Arial" charset="0"/>
              </a:rPr>
              <a:t>Degrees of freedom</a:t>
            </a:r>
            <a:r>
              <a:rPr lang="en-US" dirty="0">
                <a:latin typeface="Arial" charset="0"/>
              </a:rPr>
              <a:t> </a:t>
            </a:r>
            <a:r>
              <a:rPr lang="en-US" i="1" dirty="0">
                <a:latin typeface="Arial" charset="0"/>
              </a:rPr>
              <a:t>k</a:t>
            </a:r>
            <a:r>
              <a:rPr lang="en-US" dirty="0">
                <a:latin typeface="Arial" charset="0"/>
              </a:rPr>
              <a:t>:</a:t>
            </a:r>
            <a:br>
              <a:rPr lang="en-US" dirty="0">
                <a:latin typeface="Arial" charset="0"/>
              </a:rPr>
            </a:br>
            <a:r>
              <a:rPr lang="en-US" dirty="0" smtClean="0">
                <a:latin typeface="Arial" charset="0"/>
              </a:rPr>
              <a:t>(distribution </a:t>
            </a:r>
            <a:r>
              <a:rPr lang="en-US" dirty="0">
                <a:latin typeface="Arial" charset="0"/>
              </a:rPr>
              <a:t>of sum </a:t>
            </a:r>
            <a:r>
              <a:rPr lang="en-US" dirty="0" smtClean="0">
                <a:latin typeface="Arial" charset="0"/>
              </a:rPr>
              <a:t>of the </a:t>
            </a:r>
            <a:r>
              <a:rPr lang="en-US" dirty="0">
                <a:latin typeface="Arial" charset="0"/>
              </a:rPr>
              <a:t>squares </a:t>
            </a:r>
            <a:br>
              <a:rPr lang="en-US" dirty="0">
                <a:latin typeface="Arial" charset="0"/>
              </a:rPr>
            </a:br>
            <a:r>
              <a:rPr lang="en-US" dirty="0" smtClean="0">
                <a:latin typeface="Arial" charset="0"/>
              </a:rPr>
              <a:t> of </a:t>
            </a:r>
            <a:r>
              <a:rPr lang="en-US" i="1" dirty="0" smtClean="0">
                <a:latin typeface="Arial" charset="0"/>
              </a:rPr>
              <a:t>k </a:t>
            </a:r>
            <a:r>
              <a:rPr lang="en-US" dirty="0" smtClean="0">
                <a:latin typeface="Arial" charset="0"/>
              </a:rPr>
              <a:t>normally distributed random </a:t>
            </a:r>
            <a:br>
              <a:rPr lang="en-US" dirty="0" smtClean="0">
                <a:latin typeface="Arial" charset="0"/>
              </a:rPr>
            </a:br>
            <a:r>
              <a:rPr lang="en-US" dirty="0" smtClean="0">
                <a:latin typeface="Arial" charset="0"/>
              </a:rPr>
              <a:t> variables)</a:t>
            </a:r>
            <a:endParaRPr lang="en-US" dirty="0">
              <a:latin typeface="Arial" charset="0"/>
            </a:endParaRPr>
          </a:p>
        </p:txBody>
      </p:sp>
      <p:pic>
        <p:nvPicPr>
          <p:cNvPr id="102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400" y="2592288"/>
            <a:ext cx="6502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10242" name="Object 5"/>
          <p:cNvGraphicFramePr>
            <a:graphicFrameLocks noChangeAspect="1"/>
          </p:cNvGraphicFramePr>
          <p:nvPr>
            <p:extLst>
              <p:ext uri="{D42A27DB-BD31-4B8C-83A1-F6EECF244321}">
                <p14:modId xmlns:p14="http://schemas.microsoft.com/office/powerpoint/2010/main" val="3951236278"/>
              </p:ext>
            </p:extLst>
          </p:nvPr>
        </p:nvGraphicFramePr>
        <p:xfrm>
          <a:off x="1245816" y="6719147"/>
          <a:ext cx="5136445" cy="1679787"/>
        </p:xfrm>
        <a:graphic>
          <a:graphicData uri="http://schemas.openxmlformats.org/presentationml/2006/ole">
            <mc:AlternateContent xmlns:mc="http://schemas.openxmlformats.org/markup-compatibility/2006">
              <mc:Choice xmlns:v="urn:schemas-microsoft-com:vml" Requires="v">
                <p:oleObj spid="_x0000_s128031" name="Equation" r:id="rId4" imgW="1358310" imgH="444307" progId="Equation.3">
                  <p:embed/>
                </p:oleObj>
              </mc:Choice>
              <mc:Fallback>
                <p:oleObj name="Equation" r:id="rId4" imgW="1358310" imgH="444307" progId="Equation.3">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5816" y="6719147"/>
                        <a:ext cx="5136445" cy="167978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6"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16</a:t>
            </a:fld>
            <a:endParaRPr lang="en-US" dirty="0"/>
          </a:p>
        </p:txBody>
      </p:sp>
    </p:spTree>
    <p:extLst>
      <p:ext uri="{BB962C8B-B14F-4D97-AF65-F5344CB8AC3E}">
        <p14:creationId xmlns:p14="http://schemas.microsoft.com/office/powerpoint/2010/main" val="96826845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US" dirty="0" smtClean="0">
                <a:latin typeface="Tahoma" charset="0"/>
              </a:rPr>
              <a:t>Tails matter …</a:t>
            </a:r>
            <a:endParaRPr lang="en-US" dirty="0">
              <a:latin typeface="Tahoma" charset="0"/>
            </a:endParaRPr>
          </a:p>
        </p:txBody>
      </p:sp>
      <p:sp>
        <p:nvSpPr>
          <p:cNvPr id="10244" name="Rectangle 3"/>
          <p:cNvSpPr>
            <a:spLocks noGrp="1" noChangeArrowheads="1"/>
          </p:cNvSpPr>
          <p:nvPr>
            <p:ph idx="1"/>
          </p:nvPr>
        </p:nvSpPr>
        <p:spPr/>
        <p:txBody>
          <a:bodyPr/>
          <a:lstStyle/>
          <a:p>
            <a:r>
              <a:rPr lang="en-US" dirty="0" smtClean="0">
                <a:latin typeface="Arial" charset="0"/>
              </a:rPr>
              <a:t>Cauchy distribution</a:t>
            </a:r>
            <a:endParaRPr lang="en-US" dirty="0">
              <a:latin typeface="Arial" charset="0"/>
            </a:endParaRPr>
          </a:p>
          <a:p>
            <a:pPr lvl="1"/>
            <a:r>
              <a:rPr lang="en-US" dirty="0" smtClean="0">
                <a:latin typeface="Arial" charset="0"/>
              </a:rPr>
              <a:t>looks like a ‘fat tailed’ Gaussian …</a:t>
            </a:r>
          </a:p>
          <a:p>
            <a:pPr lvl="1"/>
            <a:r>
              <a:rPr lang="en-US" dirty="0" smtClean="0">
                <a:latin typeface="Arial" charset="0"/>
              </a:rPr>
              <a:t>… but has no mean(!), no variance</a:t>
            </a:r>
          </a:p>
          <a:p>
            <a:pPr lvl="1"/>
            <a:r>
              <a:rPr lang="en-US" dirty="0" smtClean="0">
                <a:latin typeface="Arial" charset="0"/>
              </a:rPr>
              <a:t>and very insensitive to outliers</a:t>
            </a:r>
          </a:p>
          <a:p>
            <a:pPr marL="0" indent="0">
              <a:buNone/>
            </a:pPr>
            <a:endParaRPr lang="en-US" dirty="0" smtClean="0">
              <a:latin typeface="Arial" charset="0"/>
            </a:endParaRPr>
          </a:p>
          <a:p>
            <a:pPr marL="0" indent="0">
              <a:buNone/>
            </a:pPr>
            <a:endParaRPr lang="en-US" dirty="0" smtClean="0">
              <a:latin typeface="Arial" charset="0"/>
            </a:endParaRPr>
          </a:p>
          <a:p>
            <a:pPr marL="0" indent="0">
              <a:buNone/>
            </a:pPr>
            <a:endParaRPr lang="en-US" dirty="0">
              <a:latin typeface="Arial" charset="0"/>
            </a:endParaRPr>
          </a:p>
          <a:p>
            <a:pPr marL="0" indent="0">
              <a:buNone/>
            </a:pPr>
            <a:endParaRPr lang="en-US" dirty="0" smtClean="0">
              <a:latin typeface="Arial" charset="0"/>
            </a:endParaRPr>
          </a:p>
          <a:p>
            <a:pPr marL="0" indent="0">
              <a:buNone/>
            </a:pPr>
            <a:endParaRPr lang="en-US" dirty="0">
              <a:latin typeface="Arial" charset="0"/>
            </a:endParaRPr>
          </a:p>
          <a:p>
            <a:r>
              <a:rPr lang="en-US" dirty="0" smtClean="0">
                <a:latin typeface="Arial" charset="0"/>
              </a:rPr>
              <a:t>Location parameter </a:t>
            </a:r>
            <a:r>
              <a:rPr lang="en-US" i="1" dirty="0" smtClean="0">
                <a:latin typeface="Arial" charset="0"/>
              </a:rPr>
              <a:t>μ</a:t>
            </a:r>
            <a:r>
              <a:rPr lang="en-US" dirty="0" smtClean="0">
                <a:latin typeface="Arial" charset="0"/>
              </a:rPr>
              <a:t> and scale </a:t>
            </a:r>
            <a:br>
              <a:rPr lang="en-US" dirty="0" smtClean="0">
                <a:latin typeface="Arial" charset="0"/>
              </a:rPr>
            </a:br>
            <a:r>
              <a:rPr lang="en-US" dirty="0" smtClean="0">
                <a:latin typeface="Arial" charset="0"/>
              </a:rPr>
              <a:t>parameter </a:t>
            </a:r>
            <a:r>
              <a:rPr lang="en-US" i="1" dirty="0" err="1" smtClean="0">
                <a:latin typeface="Arial" charset="0"/>
              </a:rPr>
              <a:t>γ</a:t>
            </a:r>
            <a:endParaRPr lang="en-US" dirty="0">
              <a:latin typeface="Arial" charset="0"/>
            </a:endParaRPr>
          </a:p>
        </p:txBody>
      </p:sp>
      <p:sp>
        <p:nvSpPr>
          <p:cNvPr id="6"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17</a:t>
            </a:fld>
            <a:endParaRPr lang="en-US" dirty="0"/>
          </a:p>
        </p:txBody>
      </p:sp>
      <p:graphicFrame>
        <p:nvGraphicFramePr>
          <p:cNvPr id="7" name="Object 5"/>
          <p:cNvGraphicFramePr>
            <a:graphicFrameLocks noChangeAspect="1"/>
          </p:cNvGraphicFramePr>
          <p:nvPr>
            <p:extLst>
              <p:ext uri="{D42A27DB-BD31-4B8C-83A1-F6EECF244321}">
                <p14:modId xmlns:p14="http://schemas.microsoft.com/office/powerpoint/2010/main" val="3778757967"/>
              </p:ext>
            </p:extLst>
          </p:nvPr>
        </p:nvGraphicFramePr>
        <p:xfrm>
          <a:off x="1317824" y="6053138"/>
          <a:ext cx="5562600" cy="2171700"/>
        </p:xfrm>
        <a:graphic>
          <a:graphicData uri="http://schemas.openxmlformats.org/presentationml/2006/ole">
            <mc:AlternateContent xmlns:mc="http://schemas.openxmlformats.org/markup-compatibility/2006">
              <mc:Choice xmlns:v="urn:schemas-microsoft-com:vml" Requires="v">
                <p:oleObj spid="_x0000_s102449" name="Equation" r:id="rId3" imgW="1846800" imgH="712800" progId="Equation.3">
                  <p:embed/>
                </p:oleObj>
              </mc:Choice>
              <mc:Fallback>
                <p:oleObj name="Equation" r:id="rId3" imgW="1846800" imgH="712800" progId="Equation.3">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824" y="6053138"/>
                        <a:ext cx="5562600" cy="21717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pic>
        <p:nvPicPr>
          <p:cNvPr id="8" name="Picture 7" descr="figCauchyDistribution.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416" y="1060376"/>
            <a:ext cx="6120680" cy="4846215"/>
          </a:xfrm>
          <a:prstGeom prst="rect">
            <a:avLst/>
          </a:prstGeom>
        </p:spPr>
      </p:pic>
      <p:pic>
        <p:nvPicPr>
          <p:cNvPr id="9" name="Picture 8" descr="lighthouse.jpg"/>
          <p:cNvPicPr>
            <a:picLocks noChangeAspect="1"/>
          </p:cNvPicPr>
          <p:nvPr/>
        </p:nvPicPr>
        <p:blipFill rotWithShape="1">
          <a:blip r:embed="rId6">
            <a:extLst>
              <a:ext uri="{28A0092B-C50C-407E-A947-70E740481C1C}">
                <a14:useLocalDpi xmlns:a14="http://schemas.microsoft.com/office/drawing/2010/main" val="0"/>
              </a:ext>
            </a:extLst>
          </a:blip>
          <a:srcRect t="-6720" b="6720"/>
          <a:stretch/>
        </p:blipFill>
        <p:spPr>
          <a:xfrm>
            <a:off x="10523016" y="6749008"/>
            <a:ext cx="1091952" cy="1146550"/>
          </a:xfrm>
          <a:prstGeom prst="rect">
            <a:avLst/>
          </a:prstGeom>
        </p:spPr>
      </p:pic>
      <p:cxnSp>
        <p:nvCxnSpPr>
          <p:cNvPr id="11" name="Straight Arrow Connector 10"/>
          <p:cNvCxnSpPr/>
          <p:nvPr/>
        </p:nvCxnSpPr>
        <p:spPr bwMode="auto">
          <a:xfrm flipH="1">
            <a:off x="8938840" y="7037040"/>
            <a:ext cx="2016224" cy="1440160"/>
          </a:xfrm>
          <a:prstGeom prst="straightConnector1">
            <a:avLst/>
          </a:prstGeom>
          <a:blipFill dpi="0" rotWithShape="0">
            <a:blip r:embed="rId7"/>
            <a:srcRect/>
            <a:tile tx="0" ty="0" sx="100000" sy="100000" flip="none" algn="tl"/>
          </a:blipFill>
          <a:ln w="12700" cap="flat" cmpd="sng" algn="ctr">
            <a:solidFill>
              <a:schemeClr val="bg2"/>
            </a:solidFill>
            <a:prstDash val="solid"/>
            <a:round/>
            <a:headEnd type="none" w="med" len="med"/>
            <a:tailEnd type="arrow"/>
          </a:ln>
          <a:effectLst/>
        </p:spPr>
      </p:cxnSp>
      <p:cxnSp>
        <p:nvCxnSpPr>
          <p:cNvPr id="19" name="Straight Arrow Connector 18"/>
          <p:cNvCxnSpPr/>
          <p:nvPr/>
        </p:nvCxnSpPr>
        <p:spPr bwMode="auto">
          <a:xfrm flipH="1">
            <a:off x="9154864" y="7109048"/>
            <a:ext cx="1800200" cy="1368152"/>
          </a:xfrm>
          <a:prstGeom prst="straightConnector1">
            <a:avLst/>
          </a:prstGeom>
          <a:blipFill dpi="0" rotWithShape="0">
            <a:blip r:embed="rId7"/>
            <a:srcRect/>
            <a:tile tx="0" ty="0" sx="100000" sy="100000" flip="none" algn="tl"/>
          </a:blipFill>
          <a:ln w="12700" cap="flat" cmpd="sng" algn="ctr">
            <a:solidFill>
              <a:schemeClr val="bg2"/>
            </a:solidFill>
            <a:prstDash val="solid"/>
            <a:round/>
            <a:headEnd type="none" w="med" len="med"/>
            <a:tailEnd type="arrow"/>
          </a:ln>
          <a:effectLst/>
        </p:spPr>
      </p:cxnSp>
    </p:spTree>
    <p:extLst>
      <p:ext uri="{BB962C8B-B14F-4D97-AF65-F5344CB8AC3E}">
        <p14:creationId xmlns:p14="http://schemas.microsoft.com/office/powerpoint/2010/main" val="316345671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atin typeface="Tahoma" charset="0"/>
              </a:rPr>
              <a:t>Multiple random variables</a:t>
            </a:r>
          </a:p>
        </p:txBody>
      </p:sp>
      <p:sp>
        <p:nvSpPr>
          <p:cNvPr id="1074179" name="Rectangle 3"/>
          <p:cNvSpPr>
            <a:spLocks noGrp="1" noChangeArrowheads="1"/>
          </p:cNvSpPr>
          <p:nvPr>
            <p:ph idx="1"/>
          </p:nvPr>
        </p:nvSpPr>
        <p:spPr/>
        <p:txBody>
          <a:bodyPr/>
          <a:lstStyle/>
          <a:p>
            <a:r>
              <a:rPr lang="en-US" dirty="0">
                <a:latin typeface="Arial" charset="0"/>
              </a:rPr>
              <a:t>If </a:t>
            </a:r>
            <a:r>
              <a:rPr lang="en-US" i="1" dirty="0">
                <a:latin typeface="Arial" charset="0"/>
              </a:rPr>
              <a:t>X</a:t>
            </a:r>
            <a:r>
              <a:rPr lang="en-US" dirty="0">
                <a:latin typeface="Arial" charset="0"/>
              </a:rPr>
              <a:t> and </a:t>
            </a:r>
            <a:r>
              <a:rPr lang="en-US" i="1" dirty="0">
                <a:latin typeface="Arial" charset="0"/>
              </a:rPr>
              <a:t>Y</a:t>
            </a:r>
            <a:r>
              <a:rPr lang="en-US" dirty="0">
                <a:latin typeface="Arial" charset="0"/>
              </a:rPr>
              <a:t> are two random variables, then </a:t>
            </a:r>
            <a:r>
              <a:rPr lang="en-US" i="1" dirty="0">
                <a:latin typeface="Arial" charset="0"/>
              </a:rPr>
              <a:t>P</a:t>
            </a:r>
            <a:r>
              <a:rPr lang="en-US" dirty="0">
                <a:latin typeface="Arial" charset="0"/>
              </a:rPr>
              <a:t>(</a:t>
            </a:r>
            <a:r>
              <a:rPr lang="en-US" i="1" dirty="0">
                <a:latin typeface="Arial" charset="0"/>
              </a:rPr>
              <a:t>X,Y</a:t>
            </a:r>
            <a:r>
              <a:rPr lang="en-US" dirty="0">
                <a:latin typeface="Arial" charset="0"/>
              </a:rPr>
              <a:t>) is their joint probability distribution</a:t>
            </a:r>
          </a:p>
          <a:p>
            <a:endParaRPr lang="en-US" dirty="0">
              <a:latin typeface="Arial" charset="0"/>
            </a:endParaRPr>
          </a:p>
          <a:p>
            <a:r>
              <a:rPr lang="en-US" dirty="0">
                <a:latin typeface="Arial" charset="0"/>
              </a:rPr>
              <a:t>If the random variables are </a:t>
            </a:r>
            <a:r>
              <a:rPr lang="en-US" b="1" dirty="0">
                <a:latin typeface="Arial" charset="0"/>
              </a:rPr>
              <a:t>independent</a:t>
            </a:r>
            <a:r>
              <a:rPr lang="en-US" dirty="0">
                <a:latin typeface="Arial" charset="0"/>
              </a:rPr>
              <a:t>, we </a:t>
            </a:r>
            <a:r>
              <a:rPr lang="en-US" dirty="0" smtClean="0">
                <a:latin typeface="Arial" charset="0"/>
              </a:rPr>
              <a:t>have</a:t>
            </a:r>
          </a:p>
          <a:p>
            <a:endParaRPr lang="en-US" dirty="0">
              <a:latin typeface="Arial" charset="0"/>
            </a:endParaRPr>
          </a:p>
          <a:p>
            <a:endParaRPr lang="en-US" dirty="0" smtClean="0">
              <a:latin typeface="Arial" charset="0"/>
            </a:endParaRPr>
          </a:p>
          <a:p>
            <a:endParaRPr lang="en-US" dirty="0" smtClean="0">
              <a:latin typeface="Arial" charset="0"/>
            </a:endParaRPr>
          </a:p>
          <a:p>
            <a:endParaRPr lang="en-US" dirty="0">
              <a:latin typeface="Arial" charset="0"/>
            </a:endParaRPr>
          </a:p>
          <a:p>
            <a:r>
              <a:rPr lang="en-US" dirty="0">
                <a:latin typeface="Arial" charset="0"/>
              </a:rPr>
              <a:t>Example</a:t>
            </a:r>
            <a:r>
              <a:rPr lang="en-US" dirty="0" smtClean="0">
                <a:latin typeface="Arial" charset="0"/>
              </a:rPr>
              <a:t>: Throwing a fair </a:t>
            </a:r>
            <a:r>
              <a:rPr lang="en-US" dirty="0" smtClean="0">
                <a:latin typeface="Arial" charset="0"/>
              </a:rPr>
              <a:t>die</a:t>
            </a:r>
            <a:endParaRPr lang="en-US" dirty="0">
              <a:latin typeface="Arial" charset="0"/>
            </a:endParaRPr>
          </a:p>
          <a:p>
            <a:pPr lvl="1"/>
            <a:r>
              <a:rPr lang="en-US" i="1" dirty="0">
                <a:latin typeface="Arial" charset="0"/>
              </a:rPr>
              <a:t>X</a:t>
            </a:r>
            <a:r>
              <a:rPr lang="en-US" dirty="0">
                <a:latin typeface="Arial" charset="0"/>
              </a:rPr>
              <a:t>: outcome of </a:t>
            </a:r>
            <a:r>
              <a:rPr lang="en-US" dirty="0" smtClean="0">
                <a:latin typeface="Arial" charset="0"/>
              </a:rPr>
              <a:t>die is ‘3’ </a:t>
            </a:r>
            <a:r>
              <a:rPr lang="en-US" dirty="0">
                <a:latin typeface="Arial" charset="0"/>
              </a:rPr>
              <a:t>or higher; </a:t>
            </a:r>
            <a:endParaRPr lang="en-US" dirty="0" smtClean="0">
              <a:latin typeface="Arial" charset="0"/>
            </a:endParaRPr>
          </a:p>
          <a:p>
            <a:pPr lvl="1"/>
            <a:r>
              <a:rPr lang="en-US" i="1" dirty="0" smtClean="0">
                <a:latin typeface="Arial" charset="0"/>
              </a:rPr>
              <a:t>Y</a:t>
            </a:r>
            <a:r>
              <a:rPr lang="en-US" dirty="0">
                <a:latin typeface="Arial" charset="0"/>
              </a:rPr>
              <a:t>: even </a:t>
            </a:r>
            <a:r>
              <a:rPr lang="en-US" dirty="0" smtClean="0">
                <a:latin typeface="Arial" charset="0"/>
              </a:rPr>
              <a:t>outcome</a:t>
            </a:r>
          </a:p>
          <a:p>
            <a:pPr lvl="1"/>
            <a:endParaRPr lang="en-US" dirty="0">
              <a:latin typeface="Arial" charset="0"/>
            </a:endParaRPr>
          </a:p>
          <a:p>
            <a:pPr marL="457200" lvl="1" indent="0">
              <a:buNone/>
            </a:pPr>
            <a:r>
              <a:rPr lang="en-US" dirty="0" smtClean="0">
                <a:latin typeface="Arial" charset="0"/>
              </a:rPr>
              <a:t>⇒ Are </a:t>
            </a:r>
            <a:r>
              <a:rPr lang="en-US" i="1" dirty="0" smtClean="0">
                <a:latin typeface="Arial" charset="0"/>
              </a:rPr>
              <a:t>X</a:t>
            </a:r>
            <a:r>
              <a:rPr lang="en-US" dirty="0" smtClean="0">
                <a:latin typeface="Arial" charset="0"/>
              </a:rPr>
              <a:t> and </a:t>
            </a:r>
            <a:r>
              <a:rPr lang="en-US" i="1" dirty="0" smtClean="0">
                <a:latin typeface="Arial" charset="0"/>
              </a:rPr>
              <a:t>Y</a:t>
            </a:r>
            <a:r>
              <a:rPr lang="en-US" dirty="0" smtClean="0">
                <a:latin typeface="Arial" charset="0"/>
              </a:rPr>
              <a:t> independent?</a:t>
            </a:r>
            <a:br>
              <a:rPr lang="en-US" dirty="0" smtClean="0">
                <a:latin typeface="Arial" charset="0"/>
              </a:rPr>
            </a:br>
            <a:endParaRPr lang="en-US" dirty="0">
              <a:latin typeface="Arial" charset="0"/>
            </a:endParaRPr>
          </a:p>
          <a:p>
            <a:pPr lvl="1"/>
            <a:r>
              <a:rPr lang="en-US" i="1" dirty="0">
                <a:latin typeface="Arial" charset="0"/>
              </a:rPr>
              <a:t>P</a:t>
            </a:r>
            <a:r>
              <a:rPr lang="en-US" dirty="0">
                <a:latin typeface="Arial" charset="0"/>
              </a:rPr>
              <a:t>(</a:t>
            </a:r>
            <a:r>
              <a:rPr lang="en-US" i="1" dirty="0">
                <a:latin typeface="Arial" charset="0"/>
              </a:rPr>
              <a:t>X</a:t>
            </a:r>
            <a:r>
              <a:rPr lang="en-US" dirty="0" smtClean="0">
                <a:latin typeface="Arial" charset="0"/>
              </a:rPr>
              <a:t>) = </a:t>
            </a:r>
            <a:r>
              <a:rPr lang="en-US" i="1" dirty="0">
                <a:latin typeface="Arial" charset="0"/>
              </a:rPr>
              <a:t>P</a:t>
            </a:r>
            <a:r>
              <a:rPr lang="en-US" dirty="0" smtClean="0">
                <a:latin typeface="Arial" charset="0"/>
              </a:rPr>
              <a:t>({3,4,5,6}) =  2</a:t>
            </a:r>
            <a:r>
              <a:rPr lang="en-US" dirty="0">
                <a:latin typeface="Arial" charset="0"/>
              </a:rPr>
              <a:t>/3, </a:t>
            </a:r>
            <a:endParaRPr lang="en-US" dirty="0" smtClean="0">
              <a:latin typeface="Arial" charset="0"/>
            </a:endParaRPr>
          </a:p>
          <a:p>
            <a:pPr lvl="1"/>
            <a:r>
              <a:rPr lang="en-US" i="1" dirty="0" smtClean="0">
                <a:latin typeface="Arial" charset="0"/>
              </a:rPr>
              <a:t>P</a:t>
            </a:r>
            <a:r>
              <a:rPr lang="en-US" dirty="0">
                <a:latin typeface="Arial" charset="0"/>
              </a:rPr>
              <a:t>(</a:t>
            </a:r>
            <a:r>
              <a:rPr lang="en-US" i="1" dirty="0">
                <a:latin typeface="Arial" charset="0"/>
              </a:rPr>
              <a:t>Y</a:t>
            </a:r>
            <a:r>
              <a:rPr lang="en-US" dirty="0" smtClean="0">
                <a:latin typeface="Arial" charset="0"/>
              </a:rPr>
              <a:t>) = </a:t>
            </a:r>
            <a:r>
              <a:rPr lang="en-US" i="1" dirty="0">
                <a:latin typeface="Arial" charset="0"/>
              </a:rPr>
              <a:t>P</a:t>
            </a:r>
            <a:r>
              <a:rPr lang="en-US" dirty="0">
                <a:latin typeface="Arial" charset="0"/>
              </a:rPr>
              <a:t>(</a:t>
            </a:r>
            <a:r>
              <a:rPr lang="en-US" dirty="0" smtClean="0">
                <a:latin typeface="Arial" charset="0"/>
              </a:rPr>
              <a:t>{</a:t>
            </a:r>
            <a:r>
              <a:rPr lang="en-US" dirty="0">
                <a:latin typeface="Arial" charset="0"/>
              </a:rPr>
              <a:t>2</a:t>
            </a:r>
            <a:r>
              <a:rPr lang="en-US" dirty="0" smtClean="0">
                <a:latin typeface="Arial" charset="0"/>
              </a:rPr>
              <a:t>,4,6</a:t>
            </a:r>
            <a:r>
              <a:rPr lang="en-US" dirty="0">
                <a:latin typeface="Arial" charset="0"/>
              </a:rPr>
              <a:t>}) =1/2, </a:t>
            </a:r>
            <a:endParaRPr lang="en-US" dirty="0" smtClean="0">
              <a:latin typeface="Arial" charset="0"/>
            </a:endParaRPr>
          </a:p>
          <a:p>
            <a:pPr lvl="1"/>
            <a:r>
              <a:rPr lang="en-US" i="1" dirty="0" smtClean="0">
                <a:latin typeface="Arial" charset="0"/>
              </a:rPr>
              <a:t>P</a:t>
            </a:r>
            <a:r>
              <a:rPr lang="en-US" dirty="0">
                <a:latin typeface="Arial" charset="0"/>
              </a:rPr>
              <a:t>(</a:t>
            </a:r>
            <a:r>
              <a:rPr lang="en-US" i="1" dirty="0">
                <a:latin typeface="Arial" charset="0"/>
              </a:rPr>
              <a:t>X</a:t>
            </a:r>
            <a:r>
              <a:rPr lang="en-US" dirty="0">
                <a:latin typeface="Arial" charset="0"/>
              </a:rPr>
              <a:t>,</a:t>
            </a:r>
            <a:r>
              <a:rPr lang="en-US" i="1" dirty="0">
                <a:latin typeface="Arial" charset="0"/>
              </a:rPr>
              <a:t>Y</a:t>
            </a:r>
            <a:r>
              <a:rPr lang="en-US" dirty="0" smtClean="0">
                <a:latin typeface="Arial" charset="0"/>
              </a:rPr>
              <a:t>) = </a:t>
            </a:r>
            <a:r>
              <a:rPr lang="en-US" i="1" dirty="0">
                <a:latin typeface="Arial" charset="0"/>
              </a:rPr>
              <a:t>P</a:t>
            </a:r>
            <a:r>
              <a:rPr lang="en-US" dirty="0">
                <a:latin typeface="Arial" charset="0"/>
              </a:rPr>
              <a:t>(</a:t>
            </a:r>
            <a:r>
              <a:rPr lang="en-US" dirty="0" smtClean="0">
                <a:latin typeface="Arial" charset="0"/>
              </a:rPr>
              <a:t>{4,6</a:t>
            </a:r>
            <a:r>
              <a:rPr lang="en-US" dirty="0">
                <a:latin typeface="Arial" charset="0"/>
              </a:rPr>
              <a:t>}) = </a:t>
            </a:r>
            <a:r>
              <a:rPr lang="en-US" dirty="0" smtClean="0">
                <a:latin typeface="Arial" charset="0"/>
              </a:rPr>
              <a:t>1</a:t>
            </a:r>
            <a:r>
              <a:rPr lang="en-US" dirty="0">
                <a:latin typeface="Arial" charset="0"/>
              </a:rPr>
              <a:t>/</a:t>
            </a:r>
            <a:r>
              <a:rPr lang="en-US" dirty="0" smtClean="0">
                <a:latin typeface="Arial" charset="0"/>
              </a:rPr>
              <a:t>3 = </a:t>
            </a:r>
            <a:r>
              <a:rPr lang="en-US" i="1" dirty="0">
                <a:latin typeface="Arial" charset="0"/>
              </a:rPr>
              <a:t>P</a:t>
            </a:r>
            <a:r>
              <a:rPr lang="en-US" dirty="0" smtClean="0">
                <a:latin typeface="Arial" charset="0"/>
              </a:rPr>
              <a:t>(</a:t>
            </a:r>
            <a:r>
              <a:rPr lang="en-US" i="1" dirty="0" smtClean="0">
                <a:latin typeface="Arial" charset="0"/>
              </a:rPr>
              <a:t>X</a:t>
            </a:r>
            <a:r>
              <a:rPr lang="en-US" dirty="0" smtClean="0">
                <a:latin typeface="Arial" charset="0"/>
              </a:rPr>
              <a:t>)</a:t>
            </a:r>
            <a:r>
              <a:rPr lang="en-US" i="1" dirty="0" smtClean="0">
                <a:latin typeface="Arial" charset="0"/>
              </a:rPr>
              <a:t> </a:t>
            </a:r>
            <a:r>
              <a:rPr lang="en-US" i="1" dirty="0">
                <a:latin typeface="Arial" charset="0"/>
              </a:rPr>
              <a:t>P</a:t>
            </a:r>
            <a:r>
              <a:rPr lang="en-US" dirty="0">
                <a:latin typeface="Arial" charset="0"/>
              </a:rPr>
              <a:t>(</a:t>
            </a:r>
            <a:r>
              <a:rPr lang="en-US" i="1" dirty="0">
                <a:latin typeface="Arial" charset="0"/>
              </a:rPr>
              <a:t>Y</a:t>
            </a:r>
            <a:r>
              <a:rPr lang="en-US" dirty="0">
                <a:latin typeface="Arial" charset="0"/>
              </a:rPr>
              <a:t>)</a:t>
            </a:r>
            <a:r>
              <a:rPr lang="en-US" dirty="0" smtClean="0">
                <a:latin typeface="Arial" charset="0"/>
              </a:rPr>
              <a:t>, …. so yes: </a:t>
            </a:r>
            <a:r>
              <a:rPr lang="en-US" dirty="0">
                <a:latin typeface="Arial" charset="0"/>
              </a:rPr>
              <a:t>independent</a:t>
            </a:r>
          </a:p>
        </p:txBody>
      </p:sp>
      <p:sp>
        <p:nvSpPr>
          <p:cNvPr id="4"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18</a:t>
            </a:fld>
            <a:endParaRPr lang="en-US" dirty="0"/>
          </a:p>
        </p:txBody>
      </p:sp>
      <p:pic>
        <p:nvPicPr>
          <p:cNvPr id="2" name="Picture 1" descr="RedDi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268" y="4628356"/>
            <a:ext cx="3187700" cy="2552700"/>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1728270011"/>
              </p:ext>
            </p:extLst>
          </p:nvPr>
        </p:nvGraphicFramePr>
        <p:xfrm>
          <a:off x="3454400" y="3796680"/>
          <a:ext cx="4848225" cy="768350"/>
        </p:xfrm>
        <a:graphic>
          <a:graphicData uri="http://schemas.openxmlformats.org/presentationml/2006/ole">
            <mc:AlternateContent xmlns:mc="http://schemas.openxmlformats.org/markup-compatibility/2006">
              <mc:Choice xmlns:v="urn:schemas-microsoft-com:vml" Requires="v">
                <p:oleObj spid="_x0000_s1059" name="Equation" r:id="rId4" imgW="1270800" imgH="191880" progId="Equation.3">
                  <p:embed/>
                </p:oleObj>
              </mc:Choice>
              <mc:Fallback>
                <p:oleObj name="Equation" r:id="rId4" imgW="1270800" imgH="191880" progId="Equation.3">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4400" y="3796680"/>
                        <a:ext cx="4848225" cy="7683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007001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4179">
                                            <p:txEl>
                                              <p:pRg st="12"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4179">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417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a:latin typeface="Tahoma" charset="0"/>
              </a:rPr>
              <a:t>Conditional probability</a:t>
            </a:r>
          </a:p>
        </p:txBody>
      </p:sp>
      <p:sp>
        <p:nvSpPr>
          <p:cNvPr id="1075203" name="Rectangle 3"/>
          <p:cNvSpPr>
            <a:spLocks noGrp="1" noChangeArrowheads="1"/>
          </p:cNvSpPr>
          <p:nvPr>
            <p:ph idx="1"/>
          </p:nvPr>
        </p:nvSpPr>
        <p:spPr/>
        <p:txBody>
          <a:bodyPr/>
          <a:lstStyle/>
          <a:p>
            <a:r>
              <a:rPr lang="en-US" dirty="0">
                <a:latin typeface="Arial" charset="0"/>
              </a:rPr>
              <a:t>Definition:</a:t>
            </a:r>
          </a:p>
          <a:p>
            <a:endParaRPr lang="en-US" dirty="0">
              <a:latin typeface="Arial" charset="0"/>
            </a:endParaRPr>
          </a:p>
          <a:p>
            <a:endParaRPr lang="en-US" dirty="0" smtClean="0">
              <a:latin typeface="Arial" charset="0"/>
            </a:endParaRPr>
          </a:p>
          <a:p>
            <a:pPr marL="0" indent="0">
              <a:buNone/>
            </a:pPr>
            <a:endParaRPr lang="en-US" dirty="0">
              <a:latin typeface="Arial" charset="0"/>
            </a:endParaRPr>
          </a:p>
          <a:p>
            <a:r>
              <a:rPr lang="en-US" dirty="0">
                <a:latin typeface="Arial" charset="0"/>
              </a:rPr>
              <a:t>Probability of </a:t>
            </a:r>
            <a:r>
              <a:rPr lang="en-US" i="1" dirty="0">
                <a:latin typeface="Arial" charset="0"/>
              </a:rPr>
              <a:t>Y</a:t>
            </a:r>
            <a:r>
              <a:rPr lang="en-US" dirty="0">
                <a:latin typeface="Arial" charset="0"/>
              </a:rPr>
              <a:t> </a:t>
            </a:r>
            <a:r>
              <a:rPr lang="ja-JP" altLang="en-US" dirty="0">
                <a:latin typeface="Arial" charset="0"/>
              </a:rPr>
              <a:t>“</a:t>
            </a:r>
            <a:r>
              <a:rPr lang="en-US" dirty="0">
                <a:latin typeface="Arial" charset="0"/>
              </a:rPr>
              <a:t>given</a:t>
            </a:r>
            <a:r>
              <a:rPr lang="ja-JP" altLang="en-US" dirty="0">
                <a:latin typeface="Arial" charset="0"/>
              </a:rPr>
              <a:t>”</a:t>
            </a:r>
            <a:r>
              <a:rPr lang="en-US" dirty="0">
                <a:latin typeface="Arial" charset="0"/>
              </a:rPr>
              <a:t> </a:t>
            </a:r>
            <a:r>
              <a:rPr lang="en-US" i="1" dirty="0">
                <a:latin typeface="Arial" charset="0"/>
              </a:rPr>
              <a:t>X</a:t>
            </a:r>
          </a:p>
          <a:p>
            <a:pPr marL="0" indent="0">
              <a:buNone/>
            </a:pPr>
            <a:endParaRPr lang="en-US" i="1" dirty="0" smtClean="0">
              <a:latin typeface="Arial" charset="0"/>
            </a:endParaRPr>
          </a:p>
          <a:p>
            <a:pPr marL="0" indent="0">
              <a:buNone/>
            </a:pPr>
            <a:endParaRPr lang="en-US" i="1" dirty="0">
              <a:latin typeface="Arial" charset="0"/>
            </a:endParaRPr>
          </a:p>
          <a:p>
            <a:endParaRPr lang="en-US" i="1" dirty="0">
              <a:latin typeface="Arial" charset="0"/>
            </a:endParaRPr>
          </a:p>
          <a:p>
            <a:r>
              <a:rPr lang="en-US" dirty="0">
                <a:latin typeface="Arial" charset="0"/>
              </a:rPr>
              <a:t>Example: Throwing a fair </a:t>
            </a:r>
            <a:r>
              <a:rPr lang="en-US" dirty="0" smtClean="0">
                <a:latin typeface="Arial" charset="0"/>
              </a:rPr>
              <a:t>die</a:t>
            </a:r>
            <a:endParaRPr lang="en-US" dirty="0">
              <a:latin typeface="Arial" charset="0"/>
            </a:endParaRPr>
          </a:p>
          <a:p>
            <a:pPr lvl="1"/>
            <a:r>
              <a:rPr lang="en-US" i="1" dirty="0">
                <a:latin typeface="Arial" charset="0"/>
              </a:rPr>
              <a:t>X</a:t>
            </a:r>
            <a:r>
              <a:rPr lang="en-US" dirty="0">
                <a:latin typeface="Arial" charset="0"/>
              </a:rPr>
              <a:t>: outcome of die is ‘3’ or higher; </a:t>
            </a:r>
          </a:p>
          <a:p>
            <a:pPr lvl="1"/>
            <a:r>
              <a:rPr lang="en-US" i="1" dirty="0">
                <a:latin typeface="Arial" charset="0"/>
              </a:rPr>
              <a:t>Y</a:t>
            </a:r>
            <a:r>
              <a:rPr lang="en-US" dirty="0">
                <a:latin typeface="Arial" charset="0"/>
              </a:rPr>
              <a:t>: even outcome</a:t>
            </a:r>
          </a:p>
          <a:p>
            <a:pPr lvl="1"/>
            <a:endParaRPr lang="en-US" dirty="0">
              <a:latin typeface="Arial" charset="0"/>
            </a:endParaRPr>
          </a:p>
          <a:p>
            <a:pPr marL="457200" lvl="1" indent="0">
              <a:buNone/>
            </a:pPr>
            <a:r>
              <a:rPr lang="en-US" dirty="0">
                <a:latin typeface="Arial" charset="0"/>
              </a:rPr>
              <a:t>⇒ </a:t>
            </a:r>
            <a:r>
              <a:rPr lang="en-US" dirty="0" smtClean="0">
                <a:latin typeface="Arial" charset="0"/>
              </a:rPr>
              <a:t>What </a:t>
            </a:r>
            <a:r>
              <a:rPr lang="en-US" dirty="0">
                <a:latin typeface="Arial" charset="0"/>
              </a:rPr>
              <a:t>is </a:t>
            </a:r>
            <a:r>
              <a:rPr lang="en-US" i="1" dirty="0">
                <a:latin typeface="Arial" charset="0"/>
              </a:rPr>
              <a:t>P</a:t>
            </a:r>
            <a:r>
              <a:rPr lang="en-US" dirty="0">
                <a:latin typeface="Arial" charset="0"/>
              </a:rPr>
              <a:t>(</a:t>
            </a:r>
            <a:r>
              <a:rPr lang="en-US" i="1" dirty="0">
                <a:latin typeface="Arial" charset="0"/>
              </a:rPr>
              <a:t>Y</a:t>
            </a:r>
            <a:r>
              <a:rPr lang="en-US" dirty="0">
                <a:latin typeface="Arial" charset="0"/>
              </a:rPr>
              <a:t>|</a:t>
            </a:r>
            <a:r>
              <a:rPr lang="en-US" i="1" dirty="0">
                <a:latin typeface="Arial" charset="0"/>
              </a:rPr>
              <a:t>X</a:t>
            </a:r>
            <a:r>
              <a:rPr lang="en-US" dirty="0">
                <a:latin typeface="Arial" charset="0"/>
              </a:rPr>
              <a:t>)</a:t>
            </a:r>
            <a:r>
              <a:rPr lang="en-US" dirty="0" smtClean="0">
                <a:latin typeface="Arial" charset="0"/>
              </a:rPr>
              <a:t>?</a:t>
            </a:r>
          </a:p>
          <a:p>
            <a:pPr marL="457200" lvl="1" indent="0">
              <a:buNone/>
            </a:pPr>
            <a:endParaRPr lang="en-US" dirty="0">
              <a:latin typeface="Arial" charset="0"/>
            </a:endParaRPr>
          </a:p>
          <a:p>
            <a:pPr lvl="1"/>
            <a:r>
              <a:rPr lang="en-US" dirty="0" smtClean="0">
                <a:latin typeface="Arial" charset="0"/>
              </a:rPr>
              <a:t>direct:</a:t>
            </a:r>
            <a:r>
              <a:rPr lang="en-US" dirty="0">
                <a:latin typeface="Arial" charset="0"/>
              </a:rPr>
              <a:t>	</a:t>
            </a:r>
            <a:r>
              <a:rPr lang="en-US" i="1" dirty="0">
                <a:latin typeface="Arial" charset="0"/>
              </a:rPr>
              <a:t>P</a:t>
            </a:r>
            <a:r>
              <a:rPr lang="en-US" dirty="0">
                <a:latin typeface="Arial" charset="0"/>
              </a:rPr>
              <a:t>(</a:t>
            </a:r>
            <a:r>
              <a:rPr lang="en-US" i="1" dirty="0">
                <a:latin typeface="Arial" charset="0"/>
              </a:rPr>
              <a:t>Y</a:t>
            </a:r>
            <a:r>
              <a:rPr lang="en-US" dirty="0">
                <a:latin typeface="Arial" charset="0"/>
              </a:rPr>
              <a:t>|</a:t>
            </a:r>
            <a:r>
              <a:rPr lang="en-US" i="1" dirty="0">
                <a:latin typeface="Arial" charset="0"/>
              </a:rPr>
              <a:t>X</a:t>
            </a:r>
            <a:r>
              <a:rPr lang="en-US" dirty="0">
                <a:latin typeface="Arial" charset="0"/>
              </a:rPr>
              <a:t>) = </a:t>
            </a:r>
            <a:r>
              <a:rPr lang="en-US" i="1" dirty="0">
                <a:latin typeface="Arial" charset="0"/>
              </a:rPr>
              <a:t>P</a:t>
            </a:r>
            <a:r>
              <a:rPr lang="en-US" dirty="0">
                <a:latin typeface="Arial" charset="0"/>
              </a:rPr>
              <a:t>({4,6} | {3,4,5,6}) = </a:t>
            </a:r>
            <a:r>
              <a:rPr lang="en-US" sz="2400" dirty="0" smtClean="0">
                <a:latin typeface="Arial" charset="0"/>
              </a:rPr>
              <a:t>½</a:t>
            </a:r>
            <a:endParaRPr lang="en-US" dirty="0" smtClean="0">
              <a:latin typeface="Arial" charset="0"/>
            </a:endParaRPr>
          </a:p>
          <a:p>
            <a:pPr lvl="1"/>
            <a:r>
              <a:rPr lang="en-US" dirty="0">
                <a:latin typeface="Arial" charset="0"/>
              </a:rPr>
              <a:t>formula:	</a:t>
            </a:r>
            <a:r>
              <a:rPr lang="en-US" i="1" dirty="0">
                <a:latin typeface="Arial" charset="0"/>
              </a:rPr>
              <a:t>P</a:t>
            </a:r>
            <a:r>
              <a:rPr lang="en-US" dirty="0">
                <a:latin typeface="Arial" charset="0"/>
              </a:rPr>
              <a:t>(</a:t>
            </a:r>
            <a:r>
              <a:rPr lang="en-US" i="1" dirty="0">
                <a:latin typeface="Arial" charset="0"/>
              </a:rPr>
              <a:t>Y</a:t>
            </a:r>
            <a:r>
              <a:rPr lang="en-US" dirty="0">
                <a:latin typeface="Arial" charset="0"/>
              </a:rPr>
              <a:t>|</a:t>
            </a:r>
            <a:r>
              <a:rPr lang="en-US" i="1" dirty="0">
                <a:latin typeface="Arial" charset="0"/>
              </a:rPr>
              <a:t>X</a:t>
            </a:r>
            <a:r>
              <a:rPr lang="en-US" dirty="0">
                <a:latin typeface="Arial" charset="0"/>
              </a:rPr>
              <a:t>) = (</a:t>
            </a:r>
            <a:r>
              <a:rPr lang="en-US" i="1" dirty="0">
                <a:latin typeface="Arial" charset="0"/>
              </a:rPr>
              <a:t>P</a:t>
            </a:r>
            <a:r>
              <a:rPr lang="en-US" dirty="0">
                <a:latin typeface="Arial" charset="0"/>
              </a:rPr>
              <a:t>(</a:t>
            </a:r>
            <a:r>
              <a:rPr lang="en-US" i="1" dirty="0">
                <a:latin typeface="Arial" charset="0"/>
              </a:rPr>
              <a:t>X</a:t>
            </a:r>
            <a:r>
              <a:rPr lang="en-US" dirty="0">
                <a:latin typeface="Arial" charset="0"/>
              </a:rPr>
              <a:t>,</a:t>
            </a:r>
            <a:r>
              <a:rPr lang="en-US" i="1" dirty="0">
                <a:latin typeface="Arial" charset="0"/>
              </a:rPr>
              <a:t>Y</a:t>
            </a:r>
            <a:r>
              <a:rPr lang="en-US" dirty="0" smtClean="0">
                <a:latin typeface="Arial" charset="0"/>
              </a:rPr>
              <a:t>) = </a:t>
            </a:r>
            <a:r>
              <a:rPr lang="en-US" sz="2400" dirty="0" smtClean="0">
                <a:latin typeface="Arial" charset="0"/>
              </a:rPr>
              <a:t>⅓</a:t>
            </a:r>
            <a:r>
              <a:rPr lang="en-US" dirty="0" smtClean="0">
                <a:latin typeface="Arial" charset="0"/>
              </a:rPr>
              <a:t>) </a:t>
            </a:r>
            <a:r>
              <a:rPr lang="en-US" dirty="0">
                <a:latin typeface="Arial" charset="0"/>
              </a:rPr>
              <a:t>/ (</a:t>
            </a:r>
            <a:r>
              <a:rPr lang="en-US" i="1" dirty="0">
                <a:latin typeface="Arial" charset="0"/>
              </a:rPr>
              <a:t>P</a:t>
            </a:r>
            <a:r>
              <a:rPr lang="en-US" dirty="0">
                <a:latin typeface="Arial" charset="0"/>
              </a:rPr>
              <a:t>(</a:t>
            </a:r>
            <a:r>
              <a:rPr lang="en-US" i="1" dirty="0">
                <a:latin typeface="Arial" charset="0"/>
              </a:rPr>
              <a:t>X</a:t>
            </a:r>
            <a:r>
              <a:rPr lang="en-US" dirty="0" smtClean="0">
                <a:latin typeface="Arial" charset="0"/>
              </a:rPr>
              <a:t>) = </a:t>
            </a:r>
            <a:r>
              <a:rPr lang="en-US" sz="2400" dirty="0" smtClean="0">
                <a:latin typeface="Arial" charset="0"/>
              </a:rPr>
              <a:t>⅔</a:t>
            </a:r>
            <a:r>
              <a:rPr lang="en-US" dirty="0" smtClean="0">
                <a:latin typeface="Arial" charset="0"/>
              </a:rPr>
              <a:t>) </a:t>
            </a:r>
            <a:r>
              <a:rPr lang="en-US" dirty="0">
                <a:latin typeface="Arial" charset="0"/>
              </a:rPr>
              <a:t>= </a:t>
            </a:r>
            <a:r>
              <a:rPr lang="en-US" sz="2400" dirty="0" smtClean="0">
                <a:latin typeface="Arial" charset="0"/>
              </a:rPr>
              <a:t>½</a:t>
            </a:r>
            <a:endParaRPr lang="en-US" dirty="0">
              <a:latin typeface="Arial" charset="0"/>
            </a:endParaRPr>
          </a:p>
        </p:txBody>
      </p:sp>
      <p:graphicFrame>
        <p:nvGraphicFramePr>
          <p:cNvPr id="11266" name="Object 4"/>
          <p:cNvGraphicFramePr>
            <a:graphicFrameLocks noChangeAspect="1"/>
          </p:cNvGraphicFramePr>
          <p:nvPr>
            <p:extLst>
              <p:ext uri="{D42A27DB-BD31-4B8C-83A1-F6EECF244321}">
                <p14:modId xmlns:p14="http://schemas.microsoft.com/office/powerpoint/2010/main" val="3708102076"/>
              </p:ext>
            </p:extLst>
          </p:nvPr>
        </p:nvGraphicFramePr>
        <p:xfrm>
          <a:off x="3860828" y="2067704"/>
          <a:ext cx="4657796" cy="1584960"/>
        </p:xfrm>
        <a:graphic>
          <a:graphicData uri="http://schemas.openxmlformats.org/presentationml/2006/ole">
            <mc:AlternateContent xmlns:mc="http://schemas.openxmlformats.org/markup-compatibility/2006">
              <mc:Choice xmlns:v="urn:schemas-microsoft-com:vml" Requires="v">
                <p:oleObj spid="_x0000_s104490" name="Equation" r:id="rId3" imgW="1231366" imgH="418918" progId="Equation.3">
                  <p:embed/>
                </p:oleObj>
              </mc:Choice>
              <mc:Fallback>
                <p:oleObj name="Equation" r:id="rId3" imgW="1231366" imgH="418918" progId="Equation.3">
                  <p:embed/>
                  <p:pic>
                    <p:nvPicPr>
                      <p:cNvPr id="0"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0828" y="2067704"/>
                        <a:ext cx="4657796" cy="158496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5"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19</a:t>
            </a:fld>
            <a:endParaRPr lang="en-US" dirty="0"/>
          </a:p>
        </p:txBody>
      </p:sp>
      <p:pic>
        <p:nvPicPr>
          <p:cNvPr id="7" name="Picture 6" descr="RedDi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7268" y="4628356"/>
            <a:ext cx="3187700" cy="2552700"/>
          </a:xfrm>
          <a:prstGeom prst="rect">
            <a:avLst/>
          </a:prstGeom>
        </p:spPr>
      </p:pic>
    </p:spTree>
    <p:extLst>
      <p:ext uri="{BB962C8B-B14F-4D97-AF65-F5344CB8AC3E}">
        <p14:creationId xmlns:p14="http://schemas.microsoft.com/office/powerpoint/2010/main" val="3845207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03">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520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dirty="0">
                <a:latin typeface="Tahoma" charset="0"/>
              </a:rPr>
              <a:t>Probability and Statistics</a:t>
            </a:r>
          </a:p>
        </p:txBody>
      </p:sp>
      <p:sp>
        <p:nvSpPr>
          <p:cNvPr id="27651" name="Rectangle 6"/>
          <p:cNvSpPr>
            <a:spLocks noGrp="1" noChangeArrowheads="1"/>
          </p:cNvSpPr>
          <p:nvPr>
            <p:ph idx="1"/>
          </p:nvPr>
        </p:nvSpPr>
        <p:spPr/>
        <p:txBody>
          <a:bodyPr/>
          <a:lstStyle/>
          <a:p>
            <a:endParaRPr lang="en-US" dirty="0">
              <a:latin typeface="Arial" charset="0"/>
            </a:endParaRPr>
          </a:p>
          <a:p>
            <a:r>
              <a:rPr lang="en-US" dirty="0">
                <a:latin typeface="Arial" charset="0"/>
              </a:rPr>
              <a:t>probability</a:t>
            </a:r>
          </a:p>
          <a:p>
            <a:endParaRPr lang="en-US" dirty="0">
              <a:latin typeface="Arial" charset="0"/>
            </a:endParaRPr>
          </a:p>
          <a:p>
            <a:r>
              <a:rPr lang="en-US" dirty="0">
                <a:latin typeface="Arial" charset="0"/>
              </a:rPr>
              <a:t>statistics</a:t>
            </a:r>
          </a:p>
          <a:p>
            <a:endParaRPr lang="en-US" dirty="0">
              <a:latin typeface="Arial" charset="0"/>
            </a:endParaRPr>
          </a:p>
          <a:p>
            <a:r>
              <a:rPr lang="en-US" dirty="0">
                <a:latin typeface="Arial" charset="0"/>
              </a:rPr>
              <a:t>hypothesis testing</a:t>
            </a:r>
          </a:p>
          <a:p>
            <a:endParaRPr lang="en-US" dirty="0">
              <a:latin typeface="Arial" charset="0"/>
            </a:endParaRPr>
          </a:p>
          <a:p>
            <a:endParaRPr lang="en-US" dirty="0">
              <a:latin typeface="Arial" charset="0"/>
            </a:endParaRPr>
          </a:p>
          <a:p>
            <a:r>
              <a:rPr lang="en-US" dirty="0">
                <a:latin typeface="Arial" charset="0"/>
              </a:rPr>
              <a:t>Note: see Appendix C of TSK</a:t>
            </a:r>
          </a:p>
        </p:txBody>
      </p:sp>
      <p:sp>
        <p:nvSpPr>
          <p:cNvPr id="4"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2</a:t>
            </a:fld>
            <a:endParaRPr lang="en-US" dirty="0"/>
          </a:p>
        </p:txBody>
      </p:sp>
    </p:spTree>
    <p:extLst>
      <p:ext uri="{BB962C8B-B14F-4D97-AF65-F5344CB8AC3E}">
        <p14:creationId xmlns:p14="http://schemas.microsoft.com/office/powerpoint/2010/main" val="213339562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r>
              <a:rPr lang="en-US" dirty="0">
                <a:latin typeface="Tahoma" charset="0"/>
              </a:rPr>
              <a:t>Bayes</a:t>
            </a:r>
            <a:r>
              <a:rPr lang="ja-JP" altLang="en-US" dirty="0">
                <a:latin typeface="Tahoma" charset="0"/>
              </a:rPr>
              <a:t>’</a:t>
            </a:r>
            <a:r>
              <a:rPr lang="en-US" dirty="0">
                <a:latin typeface="Tahoma" charset="0"/>
              </a:rPr>
              <a:t> theorem</a:t>
            </a:r>
          </a:p>
        </p:txBody>
      </p:sp>
      <p:sp>
        <p:nvSpPr>
          <p:cNvPr id="12294" name="Rectangle 3"/>
          <p:cNvSpPr>
            <a:spLocks noGrp="1" noChangeArrowheads="1"/>
          </p:cNvSpPr>
          <p:nvPr>
            <p:ph idx="1"/>
          </p:nvPr>
        </p:nvSpPr>
        <p:spPr/>
        <p:txBody>
          <a:bodyPr/>
          <a:lstStyle/>
          <a:p>
            <a:r>
              <a:rPr lang="en-US" dirty="0">
                <a:latin typeface="Arial" charset="0"/>
              </a:rPr>
              <a:t>From</a:t>
            </a:r>
            <a:br>
              <a:rPr lang="en-US" dirty="0">
                <a:latin typeface="Arial" charset="0"/>
              </a:rPr>
            </a:br>
            <a:endParaRPr lang="en-US" dirty="0" smtClean="0">
              <a:latin typeface="Arial" charset="0"/>
            </a:endParaRPr>
          </a:p>
          <a:p>
            <a:endParaRPr lang="en-US" dirty="0" smtClean="0">
              <a:latin typeface="Arial" charset="0"/>
            </a:endParaRPr>
          </a:p>
          <a:p>
            <a:pPr marL="0" indent="0">
              <a:buNone/>
            </a:pPr>
            <a:r>
              <a:rPr lang="en-US" dirty="0" smtClean="0">
                <a:latin typeface="Arial" charset="0"/>
              </a:rPr>
              <a:t/>
            </a:r>
            <a:br>
              <a:rPr lang="en-US" dirty="0" smtClean="0">
                <a:latin typeface="Arial" charset="0"/>
              </a:rPr>
            </a:br>
            <a:r>
              <a:rPr lang="en-US" dirty="0" smtClean="0">
                <a:latin typeface="Arial" charset="0"/>
              </a:rPr>
              <a:t>    and</a:t>
            </a:r>
            <a:br>
              <a:rPr lang="en-US" dirty="0" smtClean="0">
                <a:latin typeface="Arial" charset="0"/>
              </a:rPr>
            </a:br>
            <a:endParaRPr lang="en-US" dirty="0" smtClean="0">
              <a:latin typeface="Arial" charset="0"/>
            </a:endParaRPr>
          </a:p>
          <a:p>
            <a:endParaRPr lang="en-US" dirty="0" smtClean="0">
              <a:latin typeface="Arial" charset="0"/>
            </a:endParaRPr>
          </a:p>
          <a:p>
            <a:endParaRPr lang="en-US" dirty="0" smtClean="0">
              <a:latin typeface="Arial" charset="0"/>
            </a:endParaRPr>
          </a:p>
          <a:p>
            <a:r>
              <a:rPr lang="en-US" dirty="0" smtClean="0">
                <a:latin typeface="Arial" charset="0"/>
              </a:rPr>
              <a:t>we </a:t>
            </a:r>
            <a:r>
              <a:rPr lang="en-US" dirty="0">
                <a:latin typeface="Arial" charset="0"/>
              </a:rPr>
              <a:t>have</a:t>
            </a:r>
          </a:p>
          <a:p>
            <a:endParaRPr lang="en-US" dirty="0" smtClean="0">
              <a:latin typeface="Arial" charset="0"/>
            </a:endParaRPr>
          </a:p>
          <a:p>
            <a:pPr marL="0" indent="0">
              <a:buNone/>
            </a:pPr>
            <a:endParaRPr lang="en-US" dirty="0" smtClean="0">
              <a:latin typeface="Arial" charset="0"/>
            </a:endParaRPr>
          </a:p>
          <a:p>
            <a:pPr marL="0" indent="0">
              <a:buNone/>
            </a:pPr>
            <a:endParaRPr lang="en-US" dirty="0">
              <a:latin typeface="Arial" charset="0"/>
            </a:endParaRPr>
          </a:p>
          <a:p>
            <a:r>
              <a:rPr lang="en-US" dirty="0">
                <a:latin typeface="Arial" charset="0"/>
              </a:rPr>
              <a:t>Using Bayes</a:t>
            </a:r>
            <a:r>
              <a:rPr lang="ja-JP" altLang="en-US" dirty="0">
                <a:latin typeface="Arial" charset="0"/>
              </a:rPr>
              <a:t>’</a:t>
            </a:r>
            <a:r>
              <a:rPr lang="en-US" dirty="0">
                <a:latin typeface="Arial" charset="0"/>
              </a:rPr>
              <a:t> rule we can </a:t>
            </a:r>
            <a:r>
              <a:rPr lang="en-US" b="1" dirty="0">
                <a:latin typeface="Arial" charset="0"/>
              </a:rPr>
              <a:t>invert</a:t>
            </a:r>
            <a:r>
              <a:rPr lang="en-US" dirty="0">
                <a:latin typeface="Arial" charset="0"/>
              </a:rPr>
              <a:t> the probability of </a:t>
            </a:r>
            <a:r>
              <a:rPr lang="en-US" i="1" dirty="0">
                <a:latin typeface="Arial" charset="0"/>
              </a:rPr>
              <a:t>effect given cause</a:t>
            </a:r>
            <a:r>
              <a:rPr lang="en-US" dirty="0">
                <a:latin typeface="Arial" charset="0"/>
              </a:rPr>
              <a:t> to the probability of </a:t>
            </a:r>
            <a:r>
              <a:rPr lang="en-US" i="1" dirty="0">
                <a:latin typeface="Arial" charset="0"/>
              </a:rPr>
              <a:t>cause given effect</a:t>
            </a:r>
            <a:r>
              <a:rPr lang="en-US" dirty="0">
                <a:latin typeface="Arial" charset="0"/>
              </a:rPr>
              <a:t>: </a:t>
            </a:r>
            <a:r>
              <a:rPr lang="en-US" b="1" dirty="0">
                <a:latin typeface="Arial" charset="0"/>
              </a:rPr>
              <a:t>probabilistic reasoning</a:t>
            </a:r>
          </a:p>
        </p:txBody>
      </p:sp>
      <p:graphicFrame>
        <p:nvGraphicFramePr>
          <p:cNvPr id="12290" name="Object 4"/>
          <p:cNvGraphicFramePr>
            <a:graphicFrameLocks noChangeAspect="1"/>
          </p:cNvGraphicFramePr>
          <p:nvPr>
            <p:extLst>
              <p:ext uri="{D42A27DB-BD31-4B8C-83A1-F6EECF244321}">
                <p14:modId xmlns:p14="http://schemas.microsoft.com/office/powerpoint/2010/main" val="3815149907"/>
              </p:ext>
            </p:extLst>
          </p:nvPr>
        </p:nvGraphicFramePr>
        <p:xfrm>
          <a:off x="2615324" y="1747472"/>
          <a:ext cx="3694680" cy="1257120"/>
        </p:xfrm>
        <a:graphic>
          <a:graphicData uri="http://schemas.openxmlformats.org/presentationml/2006/ole">
            <mc:AlternateContent xmlns:mc="http://schemas.openxmlformats.org/markup-compatibility/2006">
              <mc:Choice xmlns:v="urn:schemas-microsoft-com:vml" Requires="v">
                <p:oleObj spid="_x0000_s105591" name="Equation" r:id="rId3" imgW="1231366" imgH="418918" progId="Equation.3">
                  <p:embed/>
                </p:oleObj>
              </mc:Choice>
              <mc:Fallback>
                <p:oleObj name="Equation" r:id="rId3" imgW="1231366" imgH="418918" progId="Equation.3">
                  <p:embed/>
                  <p:pic>
                    <p:nvPicPr>
                      <p:cNvPr id="0" name="Picture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324" y="1747472"/>
                        <a:ext cx="3694680" cy="12571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12291" name="Object 5"/>
          <p:cNvGraphicFramePr>
            <a:graphicFrameLocks noChangeAspect="1"/>
          </p:cNvGraphicFramePr>
          <p:nvPr>
            <p:extLst>
              <p:ext uri="{D42A27DB-BD31-4B8C-83A1-F6EECF244321}">
                <p14:modId xmlns:p14="http://schemas.microsoft.com/office/powerpoint/2010/main" val="863503107"/>
              </p:ext>
            </p:extLst>
          </p:nvPr>
        </p:nvGraphicFramePr>
        <p:xfrm>
          <a:off x="2613968" y="3220616"/>
          <a:ext cx="3694680" cy="1257120"/>
        </p:xfrm>
        <a:graphic>
          <a:graphicData uri="http://schemas.openxmlformats.org/presentationml/2006/ole">
            <mc:AlternateContent xmlns:mc="http://schemas.openxmlformats.org/markup-compatibility/2006">
              <mc:Choice xmlns:v="urn:schemas-microsoft-com:vml" Requires="v">
                <p:oleObj spid="_x0000_s105592" name="Equation" r:id="rId5" imgW="1231366" imgH="418918" progId="Equation.3">
                  <p:embed/>
                </p:oleObj>
              </mc:Choice>
              <mc:Fallback>
                <p:oleObj name="Equation" r:id="rId5" imgW="1231366" imgH="418918" progId="Equation.3">
                  <p:embed/>
                  <p:pic>
                    <p:nvPicPr>
                      <p:cNvPr id="0" name="Picture 1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3968" y="3220616"/>
                        <a:ext cx="3694680" cy="12571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12292" name="Object 6"/>
          <p:cNvGraphicFramePr>
            <a:graphicFrameLocks noChangeAspect="1"/>
          </p:cNvGraphicFramePr>
          <p:nvPr>
            <p:extLst>
              <p:ext uri="{D42A27DB-BD31-4B8C-83A1-F6EECF244321}">
                <p14:modId xmlns:p14="http://schemas.microsoft.com/office/powerpoint/2010/main" val="1457426588"/>
              </p:ext>
            </p:extLst>
          </p:nvPr>
        </p:nvGraphicFramePr>
        <p:xfrm>
          <a:off x="3260725" y="4660900"/>
          <a:ext cx="5811838" cy="1584325"/>
        </p:xfrm>
        <a:graphic>
          <a:graphicData uri="http://schemas.openxmlformats.org/presentationml/2006/ole">
            <mc:AlternateContent xmlns:mc="http://schemas.openxmlformats.org/markup-compatibility/2006">
              <mc:Choice xmlns:v="urn:schemas-microsoft-com:vml" Requires="v">
                <p:oleObj spid="_x0000_s105593" name="Equation" r:id="rId7" imgW="1526760" imgH="411120" progId="Equation.3">
                  <p:embed/>
                </p:oleObj>
              </mc:Choice>
              <mc:Fallback>
                <p:oleObj name="Equation" r:id="rId7" imgW="1526760" imgH="411120" progId="Equation.3">
                  <p:embed/>
                  <p:pic>
                    <p:nvPicPr>
                      <p:cNvPr id="0" name="Picture 1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0725" y="4660900"/>
                        <a:ext cx="5811838" cy="15843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pic>
        <p:nvPicPr>
          <p:cNvPr id="1229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2720" y="844352"/>
            <a:ext cx="2804160" cy="30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20</a:t>
            </a:fld>
            <a:endParaRPr lang="en-US" dirty="0"/>
          </a:p>
        </p:txBody>
      </p:sp>
      <p:grpSp>
        <p:nvGrpSpPr>
          <p:cNvPr id="16" name="Group 15"/>
          <p:cNvGrpSpPr/>
          <p:nvPr/>
        </p:nvGrpSpPr>
        <p:grpSpPr>
          <a:xfrm>
            <a:off x="10534848" y="4588768"/>
            <a:ext cx="1665071" cy="1944216"/>
            <a:chOff x="10534848" y="4588768"/>
            <a:chExt cx="1665071" cy="1944216"/>
          </a:xfrm>
        </p:grpSpPr>
        <p:sp>
          <p:nvSpPr>
            <p:cNvPr id="2" name="Oval 1"/>
            <p:cNvSpPr/>
            <p:nvPr/>
          </p:nvSpPr>
          <p:spPr bwMode="auto">
            <a:xfrm>
              <a:off x="10534848" y="4588768"/>
              <a:ext cx="648072" cy="648072"/>
            </a:xfrm>
            <a:prstGeom prst="ellipse">
              <a:avLst/>
            </a:prstGeom>
            <a:blipFill dpi="0" rotWithShape="0">
              <a:blip r:embed="rId10"/>
              <a:srcRect/>
              <a:tile tx="0" ty="0" sx="100000" sy="100000" flip="none" algn="tl"/>
            </a:bli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i="0" u="none" strike="noStrike" cap="none" normalizeH="0" baseline="0" dirty="0" smtClean="0">
                  <a:ln>
                    <a:noFill/>
                  </a:ln>
                  <a:solidFill>
                    <a:schemeClr val="bg2"/>
                  </a:solidFill>
                  <a:effectLst/>
                  <a:latin typeface="Times New Roman"/>
                  <a:ea typeface="ヒラギノ明朝 ProN W3" charset="-128"/>
                  <a:cs typeface="Times New Roman"/>
                  <a:sym typeface="American Typewriter" charset="0"/>
                </a:rPr>
                <a:t>X</a:t>
              </a:r>
              <a:endParaRPr kumimoji="0" lang="en-US" sz="2800" i="0" u="none" strike="noStrike" cap="none" normalizeH="0" baseline="0" dirty="0">
                <a:ln>
                  <a:noFill/>
                </a:ln>
                <a:solidFill>
                  <a:schemeClr val="bg2"/>
                </a:solidFill>
                <a:effectLst/>
                <a:latin typeface="Times New Roman"/>
                <a:ea typeface="ヒラギノ明朝 ProN W3" charset="-128"/>
                <a:cs typeface="Times New Roman"/>
                <a:sym typeface="American Typewriter" charset="0"/>
              </a:endParaRPr>
            </a:p>
          </p:txBody>
        </p:sp>
        <p:sp>
          <p:nvSpPr>
            <p:cNvPr id="10" name="Oval 9"/>
            <p:cNvSpPr/>
            <p:nvPr/>
          </p:nvSpPr>
          <p:spPr bwMode="auto">
            <a:xfrm>
              <a:off x="10534848" y="5884912"/>
              <a:ext cx="648072" cy="648072"/>
            </a:xfrm>
            <a:prstGeom prst="ellipse">
              <a:avLst/>
            </a:prstGeom>
            <a:blipFill dpi="0" rotWithShape="0">
              <a:blip r:embed="rId10"/>
              <a:srcRect/>
              <a:tile tx="0" ty="0" sx="100000" sy="100000" flip="none" algn="tl"/>
            </a:bli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i="0" u="none" strike="noStrike" cap="none" normalizeH="0" baseline="0" dirty="0" smtClean="0">
                  <a:ln>
                    <a:noFill/>
                  </a:ln>
                  <a:solidFill>
                    <a:schemeClr val="bg2"/>
                  </a:solidFill>
                  <a:effectLst/>
                  <a:latin typeface="Times New Roman"/>
                  <a:ea typeface="ヒラギノ明朝 ProN W3" charset="-128"/>
                  <a:cs typeface="Times New Roman"/>
                  <a:sym typeface="American Typewriter" charset="0"/>
                </a:rPr>
                <a:t>Y</a:t>
              </a:r>
              <a:endParaRPr kumimoji="0" lang="en-US" sz="2800" i="0" u="none" strike="noStrike" cap="none" normalizeH="0" baseline="0" dirty="0">
                <a:ln>
                  <a:noFill/>
                </a:ln>
                <a:solidFill>
                  <a:schemeClr val="bg2"/>
                </a:solidFill>
                <a:effectLst/>
                <a:latin typeface="Times New Roman"/>
                <a:ea typeface="ヒラギノ明朝 ProN W3" charset="-128"/>
                <a:cs typeface="Times New Roman"/>
                <a:sym typeface="American Typewriter" charset="0"/>
              </a:endParaRPr>
            </a:p>
          </p:txBody>
        </p:sp>
        <p:cxnSp>
          <p:nvCxnSpPr>
            <p:cNvPr id="4" name="Straight Arrow Connector 3"/>
            <p:cNvCxnSpPr>
              <a:stCxn id="2" idx="4"/>
              <a:endCxn id="10" idx="0"/>
            </p:cNvCxnSpPr>
            <p:nvPr/>
          </p:nvCxnSpPr>
          <p:spPr bwMode="auto">
            <a:xfrm>
              <a:off x="10858884" y="5236840"/>
              <a:ext cx="0" cy="648072"/>
            </a:xfrm>
            <a:prstGeom prst="straightConnector1">
              <a:avLst/>
            </a:prstGeom>
            <a:blipFill dpi="0" rotWithShape="0">
              <a:blip r:embed="rId10"/>
              <a:srcRect/>
              <a:tile tx="0" ty="0" sx="100000" sy="100000" flip="none" algn="tl"/>
            </a:blipFill>
            <a:ln w="38100" cap="flat" cmpd="sng" algn="ctr">
              <a:solidFill>
                <a:schemeClr val="bg2"/>
              </a:solidFill>
              <a:prstDash val="solid"/>
              <a:round/>
              <a:headEnd type="none" w="med" len="med"/>
              <a:tailEnd type="triangle" w="lg" len="lg"/>
            </a:ln>
            <a:effectLst/>
          </p:spPr>
        </p:cxnSp>
        <p:cxnSp>
          <p:nvCxnSpPr>
            <p:cNvPr id="12" name="Curved Connector 11"/>
            <p:cNvCxnSpPr>
              <a:stCxn id="10" idx="6"/>
              <a:endCxn id="2" idx="6"/>
            </p:cNvCxnSpPr>
            <p:nvPr/>
          </p:nvCxnSpPr>
          <p:spPr bwMode="auto">
            <a:xfrm flipV="1">
              <a:off x="11182920" y="4912804"/>
              <a:ext cx="12700" cy="1296144"/>
            </a:xfrm>
            <a:prstGeom prst="curvedConnector3">
              <a:avLst>
                <a:gd name="adj1" fmla="val 4569134"/>
              </a:avLst>
            </a:prstGeom>
            <a:blipFill dpi="0" rotWithShape="0">
              <a:blip r:embed="rId10"/>
              <a:srcRect/>
              <a:tile tx="0" ty="0" sx="100000" sy="100000" flip="none" algn="tl"/>
            </a:blipFill>
            <a:ln w="38100" cap="flat" cmpd="sng" algn="ctr">
              <a:solidFill>
                <a:schemeClr val="bg2"/>
              </a:solidFill>
              <a:prstDash val="dash"/>
              <a:round/>
              <a:headEnd type="none" w="med" len="med"/>
              <a:tailEnd type="triangle" w="lg" len="lg"/>
            </a:ln>
            <a:effectLst/>
          </p:spPr>
        </p:cxnSp>
        <p:sp>
          <p:nvSpPr>
            <p:cNvPr id="15" name="TextBox 14"/>
            <p:cNvSpPr txBox="1"/>
            <p:nvPr/>
          </p:nvSpPr>
          <p:spPr bwMode="auto">
            <a:xfrm>
              <a:off x="11758984" y="5283171"/>
              <a:ext cx="440935" cy="5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rtlCol="0">
              <a:spAutoFit/>
            </a:bodyPr>
            <a:lstStyle/>
            <a:p>
              <a:pPr eaLnBrk="1" hangingPunct="1">
                <a:buClr>
                  <a:srgbClr val="C00000"/>
                </a:buClr>
              </a:pPr>
              <a:r>
                <a:rPr lang="en-US" sz="2500" dirty="0" smtClean="0">
                  <a:solidFill>
                    <a:schemeClr val="bg1"/>
                  </a:solidFill>
                  <a:latin typeface="+mj-lt"/>
                </a:rPr>
                <a:t>?</a:t>
              </a:r>
              <a:endParaRPr lang="en-US" sz="2500" dirty="0">
                <a:solidFill>
                  <a:schemeClr val="bg1"/>
                </a:solidFill>
                <a:latin typeface="+mj-lt"/>
              </a:endParaRPr>
            </a:p>
          </p:txBody>
        </p:sp>
      </p:grpSp>
    </p:spTree>
    <p:extLst>
      <p:ext uri="{BB962C8B-B14F-4D97-AF65-F5344CB8AC3E}">
        <p14:creationId xmlns:p14="http://schemas.microsoft.com/office/powerpoint/2010/main" val="126332474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r>
              <a:rPr lang="en-US">
                <a:latin typeface="Tahoma" charset="0"/>
              </a:rPr>
              <a:t>Expected value (discrete)</a:t>
            </a:r>
          </a:p>
        </p:txBody>
      </p:sp>
      <p:sp>
        <p:nvSpPr>
          <p:cNvPr id="1077251" name="Rectangle 3"/>
          <p:cNvSpPr>
            <a:spLocks noGrp="1" noChangeArrowheads="1"/>
          </p:cNvSpPr>
          <p:nvPr>
            <p:ph idx="1"/>
          </p:nvPr>
        </p:nvSpPr>
        <p:spPr/>
        <p:txBody>
          <a:bodyPr/>
          <a:lstStyle/>
          <a:p>
            <a:r>
              <a:rPr lang="en-US" dirty="0">
                <a:latin typeface="Arial" charset="0"/>
              </a:rPr>
              <a:t>The </a:t>
            </a:r>
            <a:r>
              <a:rPr lang="en-US" b="1" dirty="0">
                <a:latin typeface="Arial" charset="0"/>
              </a:rPr>
              <a:t>expected value</a:t>
            </a:r>
            <a:r>
              <a:rPr lang="en-US" dirty="0">
                <a:latin typeface="Arial" charset="0"/>
              </a:rPr>
              <a:t> of a function </a:t>
            </a:r>
            <a:r>
              <a:rPr lang="en-US" i="1" dirty="0">
                <a:latin typeface="Arial" charset="0"/>
              </a:rPr>
              <a:t>g</a:t>
            </a:r>
            <a:r>
              <a:rPr lang="en-US" dirty="0">
                <a:latin typeface="Arial" charset="0"/>
              </a:rPr>
              <a:t> of a discrete random variable </a:t>
            </a:r>
            <a:r>
              <a:rPr lang="en-US" i="1" dirty="0">
                <a:latin typeface="Arial" charset="0"/>
              </a:rPr>
              <a:t>X</a:t>
            </a:r>
            <a:r>
              <a:rPr lang="en-US" dirty="0" smtClean="0">
                <a:latin typeface="Arial" charset="0"/>
              </a:rPr>
              <a:t>:</a:t>
            </a:r>
            <a:br>
              <a:rPr lang="en-US" dirty="0" smtClean="0">
                <a:latin typeface="Arial" charset="0"/>
              </a:rPr>
            </a:br>
            <a:r>
              <a:rPr lang="en-US" dirty="0" smtClean="0">
                <a:latin typeface="Arial" charset="0"/>
              </a:rPr>
              <a:t/>
            </a:r>
            <a:br>
              <a:rPr lang="en-US" dirty="0" smtClean="0">
                <a:latin typeface="Arial" charset="0"/>
              </a:rPr>
            </a:br>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r>
              <a:rPr lang="en-US" dirty="0">
                <a:latin typeface="Arial" charset="0"/>
              </a:rPr>
              <a:t>Example:</a:t>
            </a:r>
          </a:p>
          <a:p>
            <a:pPr lvl="1"/>
            <a:r>
              <a:rPr lang="en-US" dirty="0">
                <a:latin typeface="Arial" charset="0"/>
              </a:rPr>
              <a:t>If you throw outcome </a:t>
            </a:r>
            <a:r>
              <a:rPr lang="en-US" i="1" dirty="0">
                <a:latin typeface="Arial" charset="0"/>
              </a:rPr>
              <a:t>k</a:t>
            </a:r>
            <a:r>
              <a:rPr lang="en-US" dirty="0">
                <a:latin typeface="Arial" charset="0"/>
              </a:rPr>
              <a:t>, </a:t>
            </a:r>
            <a:r>
              <a:rPr lang="en-US" dirty="0" smtClean="0">
                <a:latin typeface="Arial" charset="0"/>
              </a:rPr>
              <a:t>you </a:t>
            </a:r>
            <a:r>
              <a:rPr lang="en-US" dirty="0">
                <a:latin typeface="Arial" charset="0"/>
              </a:rPr>
              <a:t>receive </a:t>
            </a:r>
            <a:r>
              <a:rPr lang="en-US" i="1" dirty="0">
                <a:latin typeface="Arial" charset="0"/>
              </a:rPr>
              <a:t>k</a:t>
            </a:r>
            <a:r>
              <a:rPr lang="en-US" baseline="30000" dirty="0">
                <a:latin typeface="Arial" charset="0"/>
              </a:rPr>
              <a:t>2</a:t>
            </a:r>
            <a:r>
              <a:rPr lang="en-US" dirty="0">
                <a:latin typeface="Arial" charset="0"/>
              </a:rPr>
              <a:t> euros</a:t>
            </a:r>
          </a:p>
          <a:p>
            <a:pPr lvl="1"/>
            <a:r>
              <a:rPr lang="en-US" dirty="0" smtClean="0">
                <a:latin typeface="Arial" charset="0"/>
              </a:rPr>
              <a:t>What is </a:t>
            </a:r>
            <a:r>
              <a:rPr lang="en-US" dirty="0">
                <a:latin typeface="Arial" charset="0"/>
              </a:rPr>
              <a:t>your expected pay-off for a fair </a:t>
            </a:r>
            <a:r>
              <a:rPr lang="en-US" dirty="0" smtClean="0">
                <a:latin typeface="Arial" charset="0"/>
              </a:rPr>
              <a:t>die</a:t>
            </a:r>
            <a:r>
              <a:rPr lang="en-US" dirty="0">
                <a:latin typeface="Arial" charset="0"/>
              </a:rPr>
              <a:t>?</a:t>
            </a:r>
          </a:p>
          <a:p>
            <a:pPr lvl="1"/>
            <a:r>
              <a:rPr lang="en-US" dirty="0">
                <a:latin typeface="Arial" charset="0"/>
              </a:rPr>
              <a:t>   </a:t>
            </a:r>
          </a:p>
          <a:p>
            <a:pPr lvl="1"/>
            <a:endParaRPr lang="en-US" dirty="0">
              <a:latin typeface="Arial" charset="0"/>
            </a:endParaRPr>
          </a:p>
        </p:txBody>
      </p:sp>
      <p:graphicFrame>
        <p:nvGraphicFramePr>
          <p:cNvPr id="13314" name="Object 4"/>
          <p:cNvGraphicFramePr>
            <a:graphicFrameLocks noChangeAspect="1"/>
          </p:cNvGraphicFramePr>
          <p:nvPr>
            <p:extLst>
              <p:ext uri="{D42A27DB-BD31-4B8C-83A1-F6EECF244321}">
                <p14:modId xmlns:p14="http://schemas.microsoft.com/office/powerpoint/2010/main" val="354744670"/>
              </p:ext>
            </p:extLst>
          </p:nvPr>
        </p:nvGraphicFramePr>
        <p:xfrm>
          <a:off x="2926080" y="2788748"/>
          <a:ext cx="6673991" cy="1295964"/>
        </p:xfrm>
        <a:graphic>
          <a:graphicData uri="http://schemas.openxmlformats.org/presentationml/2006/ole">
            <mc:AlternateContent xmlns:mc="http://schemas.openxmlformats.org/markup-compatibility/2006">
              <mc:Choice xmlns:v="urn:schemas-microsoft-com:vml" Requires="v">
                <p:oleObj spid="_x0000_s106573" name="Equation" r:id="rId3" imgW="1765300" imgH="342900" progId="Equation.3">
                  <p:embed/>
                </p:oleObj>
              </mc:Choice>
              <mc:Fallback>
                <p:oleObj name="Equation" r:id="rId3" imgW="1765300" imgH="342900" progId="Equation.3">
                  <p:embed/>
                  <p:pic>
                    <p:nvPicPr>
                      <p:cNvPr id="0"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80" y="2788748"/>
                        <a:ext cx="6673991" cy="129596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1077253" name="Object 5"/>
          <p:cNvGraphicFramePr>
            <a:graphicFrameLocks noChangeAspect="1"/>
          </p:cNvGraphicFramePr>
          <p:nvPr>
            <p:extLst>
              <p:ext uri="{D42A27DB-BD31-4B8C-83A1-F6EECF244321}">
                <p14:modId xmlns:p14="http://schemas.microsoft.com/office/powerpoint/2010/main" val="1471075695"/>
              </p:ext>
            </p:extLst>
          </p:nvPr>
        </p:nvGraphicFramePr>
        <p:xfrm>
          <a:off x="1965896" y="5668888"/>
          <a:ext cx="8381880" cy="1294920"/>
        </p:xfrm>
        <a:graphic>
          <a:graphicData uri="http://schemas.openxmlformats.org/presentationml/2006/ole">
            <mc:AlternateContent xmlns:mc="http://schemas.openxmlformats.org/markup-compatibility/2006">
              <mc:Choice xmlns:v="urn:schemas-microsoft-com:vml" Requires="v">
                <p:oleObj spid="_x0000_s106574" name="Equation" r:id="rId5" imgW="2794000" imgH="431800" progId="Equation.3">
                  <p:embed/>
                </p:oleObj>
              </mc:Choice>
              <mc:Fallback>
                <p:oleObj name="Equation" r:id="rId5" imgW="2794000" imgH="431800" progId="Equation.3">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896" y="5668888"/>
                        <a:ext cx="8381880" cy="12949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6"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21</a:t>
            </a:fld>
            <a:endParaRPr lang="en-US" dirty="0"/>
          </a:p>
        </p:txBody>
      </p:sp>
    </p:spTree>
    <p:extLst>
      <p:ext uri="{BB962C8B-B14F-4D97-AF65-F5344CB8AC3E}">
        <p14:creationId xmlns:p14="http://schemas.microsoft.com/office/powerpoint/2010/main" val="37329815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72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72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a:latin typeface="Tahoma" charset="0"/>
              </a:rPr>
              <a:t>Expected value (continuous)</a:t>
            </a:r>
          </a:p>
        </p:txBody>
      </p:sp>
      <p:sp>
        <p:nvSpPr>
          <p:cNvPr id="1078275" name="Rectangle 3"/>
          <p:cNvSpPr>
            <a:spLocks noGrp="1" noChangeArrowheads="1"/>
          </p:cNvSpPr>
          <p:nvPr>
            <p:ph idx="1"/>
          </p:nvPr>
        </p:nvSpPr>
        <p:spPr/>
        <p:txBody>
          <a:bodyPr/>
          <a:lstStyle/>
          <a:p>
            <a:r>
              <a:rPr lang="en-US" dirty="0">
                <a:latin typeface="Arial" charset="0"/>
              </a:rPr>
              <a:t>The expected value of a function </a:t>
            </a:r>
            <a:r>
              <a:rPr lang="en-US" i="1" dirty="0">
                <a:latin typeface="Arial" charset="0"/>
              </a:rPr>
              <a:t>g</a:t>
            </a:r>
            <a:r>
              <a:rPr lang="en-US" dirty="0">
                <a:latin typeface="Arial" charset="0"/>
              </a:rPr>
              <a:t> of a continuous random variable </a:t>
            </a:r>
            <a:r>
              <a:rPr lang="en-US" i="1" dirty="0">
                <a:latin typeface="Arial" charset="0"/>
              </a:rPr>
              <a:t>X</a:t>
            </a:r>
            <a:r>
              <a:rPr lang="en-US" dirty="0">
                <a:latin typeface="Arial" charset="0"/>
              </a:rPr>
              <a:t>:</a:t>
            </a:r>
          </a:p>
          <a:p>
            <a:endParaRPr lang="en-US" dirty="0">
              <a:latin typeface="Arial" charset="0"/>
            </a:endParaRPr>
          </a:p>
          <a:p>
            <a:endParaRPr lang="en-US" dirty="0" smtClean="0">
              <a:latin typeface="Arial" charset="0"/>
            </a:endParaRPr>
          </a:p>
          <a:p>
            <a:endParaRPr lang="en-US" dirty="0">
              <a:latin typeface="Arial" charset="0"/>
            </a:endParaRPr>
          </a:p>
          <a:p>
            <a:endParaRPr lang="en-US" dirty="0">
              <a:latin typeface="Arial" charset="0"/>
            </a:endParaRPr>
          </a:p>
          <a:p>
            <a:endParaRPr lang="en-US" dirty="0">
              <a:latin typeface="Arial" charset="0"/>
            </a:endParaRPr>
          </a:p>
          <a:p>
            <a:r>
              <a:rPr lang="en-US" dirty="0">
                <a:latin typeface="Arial" charset="0"/>
              </a:rPr>
              <a:t>Example:</a:t>
            </a:r>
          </a:p>
          <a:p>
            <a:pPr lvl="1"/>
            <a:r>
              <a:rPr lang="en-US" i="1" dirty="0">
                <a:latin typeface="Arial" charset="0"/>
              </a:rPr>
              <a:t>X</a:t>
            </a:r>
            <a:r>
              <a:rPr lang="en-US" dirty="0">
                <a:latin typeface="Arial" charset="0"/>
              </a:rPr>
              <a:t> homogeneously distributed between 0 and 1</a:t>
            </a:r>
          </a:p>
          <a:p>
            <a:pPr lvl="1"/>
            <a:r>
              <a:rPr lang="en-US" dirty="0">
                <a:latin typeface="Arial" charset="0"/>
              </a:rPr>
              <a:t>What is </a:t>
            </a:r>
            <a:r>
              <a:rPr lang="en-US" i="1" dirty="0">
                <a:latin typeface="Arial" charset="0"/>
              </a:rPr>
              <a:t>E</a:t>
            </a:r>
            <a:r>
              <a:rPr lang="en-US" dirty="0">
                <a:latin typeface="Arial" charset="0"/>
              </a:rPr>
              <a:t>[</a:t>
            </a:r>
            <a:r>
              <a:rPr lang="en-US" i="1" dirty="0">
                <a:latin typeface="Arial" charset="0"/>
              </a:rPr>
              <a:t>x</a:t>
            </a:r>
            <a:r>
              <a:rPr lang="en-US" baseline="30000" dirty="0">
                <a:latin typeface="Arial" charset="0"/>
              </a:rPr>
              <a:t>2</a:t>
            </a:r>
            <a:r>
              <a:rPr lang="en-US" dirty="0">
                <a:latin typeface="Arial" charset="0"/>
              </a:rPr>
              <a:t>]?</a:t>
            </a:r>
          </a:p>
          <a:p>
            <a:pPr lvl="1"/>
            <a:r>
              <a:rPr lang="en-US" dirty="0">
                <a:latin typeface="Arial" charset="0"/>
              </a:rPr>
              <a:t>   </a:t>
            </a:r>
          </a:p>
        </p:txBody>
      </p:sp>
      <p:graphicFrame>
        <p:nvGraphicFramePr>
          <p:cNvPr id="14338" name="Object 4"/>
          <p:cNvGraphicFramePr>
            <a:graphicFrameLocks noChangeAspect="1"/>
          </p:cNvGraphicFramePr>
          <p:nvPr>
            <p:extLst>
              <p:ext uri="{D42A27DB-BD31-4B8C-83A1-F6EECF244321}">
                <p14:modId xmlns:p14="http://schemas.microsoft.com/office/powerpoint/2010/main" val="2171314634"/>
              </p:ext>
            </p:extLst>
          </p:nvPr>
        </p:nvGraphicFramePr>
        <p:xfrm>
          <a:off x="2974008" y="2716560"/>
          <a:ext cx="5953761" cy="1056640"/>
        </p:xfrm>
        <a:graphic>
          <a:graphicData uri="http://schemas.openxmlformats.org/presentationml/2006/ole">
            <mc:AlternateContent xmlns:mc="http://schemas.openxmlformats.org/markup-compatibility/2006">
              <mc:Choice xmlns:v="urn:schemas-microsoft-com:vml" Requires="v">
                <p:oleObj spid="_x0000_s107595" name="Equation" r:id="rId3" imgW="1574800" imgH="279400" progId="Equation.3">
                  <p:embed/>
                </p:oleObj>
              </mc:Choice>
              <mc:Fallback>
                <p:oleObj name="Equation" r:id="rId3" imgW="1574800" imgH="279400" progId="Equation.3">
                  <p:embed/>
                  <p:pic>
                    <p:nvPicPr>
                      <p:cNvPr id="0" name="Picture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008" y="2716560"/>
                        <a:ext cx="5953761" cy="105664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1078277" name="Object 5"/>
          <p:cNvGraphicFramePr>
            <a:graphicFrameLocks noChangeAspect="1"/>
          </p:cNvGraphicFramePr>
          <p:nvPr>
            <p:extLst>
              <p:ext uri="{D42A27DB-BD31-4B8C-83A1-F6EECF244321}">
                <p14:modId xmlns:p14="http://schemas.microsoft.com/office/powerpoint/2010/main" val="585569727"/>
              </p:ext>
            </p:extLst>
          </p:nvPr>
        </p:nvGraphicFramePr>
        <p:xfrm>
          <a:off x="1995876" y="5596880"/>
          <a:ext cx="5703147" cy="1618826"/>
        </p:xfrm>
        <a:graphic>
          <a:graphicData uri="http://schemas.openxmlformats.org/presentationml/2006/ole">
            <mc:AlternateContent xmlns:mc="http://schemas.openxmlformats.org/markup-compatibility/2006">
              <mc:Choice xmlns:v="urn:schemas-microsoft-com:vml" Requires="v">
                <p:oleObj spid="_x0000_s107596" name="Equation" r:id="rId5" imgW="1739900" imgH="495300" progId="Equation.3">
                  <p:embed/>
                </p:oleObj>
              </mc:Choice>
              <mc:Fallback>
                <p:oleObj name="Equation" r:id="rId5" imgW="1739900" imgH="495300" progId="Equation.3">
                  <p:embed/>
                  <p:pic>
                    <p:nvPicPr>
                      <p:cNvPr id="0"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5876" y="5596880"/>
                        <a:ext cx="5703147" cy="161882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6"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22</a:t>
            </a:fld>
            <a:endParaRPr lang="en-US" dirty="0"/>
          </a:p>
        </p:txBody>
      </p:sp>
    </p:spTree>
    <p:extLst>
      <p:ext uri="{BB962C8B-B14F-4D97-AF65-F5344CB8AC3E}">
        <p14:creationId xmlns:p14="http://schemas.microsoft.com/office/powerpoint/2010/main" val="20608553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82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82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p:txBody>
          <a:bodyPr/>
          <a:lstStyle/>
          <a:p>
            <a:r>
              <a:rPr lang="en-US">
                <a:latin typeface="Tahoma" charset="0"/>
              </a:rPr>
              <a:t>Common expected values</a:t>
            </a:r>
          </a:p>
        </p:txBody>
      </p:sp>
      <p:sp>
        <p:nvSpPr>
          <p:cNvPr id="15366" name="Rectangle 3"/>
          <p:cNvSpPr>
            <a:spLocks noGrp="1" noChangeArrowheads="1"/>
          </p:cNvSpPr>
          <p:nvPr>
            <p:ph idx="1"/>
          </p:nvPr>
        </p:nvSpPr>
        <p:spPr/>
        <p:txBody>
          <a:bodyPr/>
          <a:lstStyle/>
          <a:p>
            <a:pPr>
              <a:lnSpc>
                <a:spcPct val="110000"/>
              </a:lnSpc>
            </a:pPr>
            <a:r>
              <a:rPr lang="en-US" dirty="0">
                <a:latin typeface="Arial" charset="0"/>
              </a:rPr>
              <a:t>Mean value:</a:t>
            </a:r>
          </a:p>
          <a:p>
            <a:pPr>
              <a:lnSpc>
                <a:spcPct val="110000"/>
              </a:lnSpc>
            </a:pPr>
            <a:endParaRPr lang="en-US" dirty="0" smtClean="0">
              <a:latin typeface="Arial" charset="0"/>
            </a:endParaRPr>
          </a:p>
          <a:p>
            <a:pPr>
              <a:lnSpc>
                <a:spcPct val="110000"/>
              </a:lnSpc>
            </a:pPr>
            <a:endParaRPr lang="en-US" dirty="0">
              <a:latin typeface="Arial" charset="0"/>
            </a:endParaRPr>
          </a:p>
          <a:p>
            <a:pPr>
              <a:lnSpc>
                <a:spcPct val="110000"/>
              </a:lnSpc>
            </a:pPr>
            <a:endParaRPr lang="en-US" dirty="0">
              <a:latin typeface="Arial" charset="0"/>
            </a:endParaRPr>
          </a:p>
          <a:p>
            <a:pPr>
              <a:lnSpc>
                <a:spcPct val="110000"/>
              </a:lnSpc>
            </a:pPr>
            <a:endParaRPr lang="en-US" dirty="0">
              <a:latin typeface="Arial" charset="0"/>
            </a:endParaRPr>
          </a:p>
          <a:p>
            <a:pPr>
              <a:lnSpc>
                <a:spcPct val="110000"/>
              </a:lnSpc>
            </a:pPr>
            <a:r>
              <a:rPr lang="en-US" dirty="0">
                <a:latin typeface="Arial" charset="0"/>
              </a:rPr>
              <a:t>Variance:</a:t>
            </a:r>
          </a:p>
          <a:p>
            <a:pPr>
              <a:lnSpc>
                <a:spcPct val="110000"/>
              </a:lnSpc>
            </a:pPr>
            <a:endParaRPr lang="en-US" dirty="0" smtClean="0">
              <a:latin typeface="Arial" charset="0"/>
            </a:endParaRPr>
          </a:p>
          <a:p>
            <a:pPr>
              <a:lnSpc>
                <a:spcPct val="110000"/>
              </a:lnSpc>
            </a:pPr>
            <a:endParaRPr lang="en-US" dirty="0">
              <a:latin typeface="Arial" charset="0"/>
            </a:endParaRPr>
          </a:p>
          <a:p>
            <a:pPr>
              <a:lnSpc>
                <a:spcPct val="110000"/>
              </a:lnSpc>
            </a:pPr>
            <a:endParaRPr lang="en-US" dirty="0">
              <a:latin typeface="Arial" charset="0"/>
            </a:endParaRPr>
          </a:p>
          <a:p>
            <a:pPr>
              <a:lnSpc>
                <a:spcPct val="110000"/>
              </a:lnSpc>
            </a:pPr>
            <a:endParaRPr lang="en-US" dirty="0">
              <a:latin typeface="Arial" charset="0"/>
            </a:endParaRPr>
          </a:p>
          <a:p>
            <a:pPr>
              <a:lnSpc>
                <a:spcPct val="110000"/>
              </a:lnSpc>
            </a:pPr>
            <a:r>
              <a:rPr lang="en-US" dirty="0">
                <a:latin typeface="Arial" charset="0"/>
              </a:rPr>
              <a:t>Covariance:</a:t>
            </a:r>
          </a:p>
        </p:txBody>
      </p:sp>
      <p:graphicFrame>
        <p:nvGraphicFramePr>
          <p:cNvPr id="15362" name="Object 4"/>
          <p:cNvGraphicFramePr>
            <a:graphicFrameLocks noChangeAspect="1"/>
          </p:cNvGraphicFramePr>
          <p:nvPr>
            <p:extLst>
              <p:ext uri="{D42A27DB-BD31-4B8C-83A1-F6EECF244321}">
                <p14:modId xmlns:p14="http://schemas.microsoft.com/office/powerpoint/2010/main" val="685712353"/>
              </p:ext>
            </p:extLst>
          </p:nvPr>
        </p:nvGraphicFramePr>
        <p:xfrm>
          <a:off x="1683192" y="2658712"/>
          <a:ext cx="9067680" cy="1065960"/>
        </p:xfrm>
        <a:graphic>
          <a:graphicData uri="http://schemas.openxmlformats.org/presentationml/2006/ole">
            <mc:AlternateContent xmlns:mc="http://schemas.openxmlformats.org/markup-compatibility/2006">
              <mc:Choice xmlns:v="urn:schemas-microsoft-com:vml" Requires="v">
                <p:oleObj spid="_x0000_s127063" name="Equation" r:id="rId3" imgW="3022600" imgH="355600" progId="Equation.3">
                  <p:embed/>
                </p:oleObj>
              </mc:Choice>
              <mc:Fallback>
                <p:oleObj name="Equation" r:id="rId3" imgW="3022600" imgH="355600" progId="Equation.3">
                  <p:embed/>
                  <p:pic>
                    <p:nvPicPr>
                      <p:cNvPr id="0" name="Picture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3192" y="2658712"/>
                        <a:ext cx="9067680" cy="106596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15363" name="Object 5"/>
          <p:cNvGraphicFramePr>
            <a:graphicFrameLocks noChangeAspect="1"/>
          </p:cNvGraphicFramePr>
          <p:nvPr>
            <p:extLst>
              <p:ext uri="{D42A27DB-BD31-4B8C-83A1-F6EECF244321}">
                <p14:modId xmlns:p14="http://schemas.microsoft.com/office/powerpoint/2010/main" val="535201500"/>
              </p:ext>
            </p:extLst>
          </p:nvPr>
        </p:nvGraphicFramePr>
        <p:xfrm>
          <a:off x="1742120" y="4767064"/>
          <a:ext cx="8000640" cy="685800"/>
        </p:xfrm>
        <a:graphic>
          <a:graphicData uri="http://schemas.openxmlformats.org/presentationml/2006/ole">
            <mc:AlternateContent xmlns:mc="http://schemas.openxmlformats.org/markup-compatibility/2006">
              <mc:Choice xmlns:v="urn:schemas-microsoft-com:vml" Requires="v">
                <p:oleObj spid="_x0000_s127064" name="Equation" r:id="rId5" imgW="2667000" imgH="228600" progId="Equation.3">
                  <p:embed/>
                </p:oleObj>
              </mc:Choice>
              <mc:Fallback>
                <p:oleObj name="Equation" r:id="rId5" imgW="2667000" imgH="228600" progId="Equation.3">
                  <p:embed/>
                  <p:pic>
                    <p:nvPicPr>
                      <p:cNvPr id="0" name="Picture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2120" y="4767064"/>
                        <a:ext cx="8000640" cy="6858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15364" name="Object 6"/>
          <p:cNvGraphicFramePr>
            <a:graphicFrameLocks noChangeAspect="1"/>
          </p:cNvGraphicFramePr>
          <p:nvPr>
            <p:extLst>
              <p:ext uri="{D42A27DB-BD31-4B8C-83A1-F6EECF244321}">
                <p14:modId xmlns:p14="http://schemas.microsoft.com/office/powerpoint/2010/main" val="2361602011"/>
              </p:ext>
            </p:extLst>
          </p:nvPr>
        </p:nvGraphicFramePr>
        <p:xfrm>
          <a:off x="1677864" y="6894176"/>
          <a:ext cx="9295560" cy="646920"/>
        </p:xfrm>
        <a:graphic>
          <a:graphicData uri="http://schemas.openxmlformats.org/presentationml/2006/ole">
            <mc:AlternateContent xmlns:mc="http://schemas.openxmlformats.org/markup-compatibility/2006">
              <mc:Choice xmlns:v="urn:schemas-microsoft-com:vml" Requires="v">
                <p:oleObj spid="_x0000_s127065" name="Equation" r:id="rId7" imgW="3098800" imgH="215900" progId="Equation.3">
                  <p:embed/>
                </p:oleObj>
              </mc:Choice>
              <mc:Fallback>
                <p:oleObj name="Equation" r:id="rId7" imgW="3098800" imgH="215900" progId="Equation.3">
                  <p:embed/>
                  <p:pic>
                    <p:nvPicPr>
                      <p:cNvPr id="0" name="Picture 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7864" y="6894176"/>
                        <a:ext cx="9295560" cy="6469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7"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23</a:t>
            </a:fld>
            <a:endParaRPr lang="en-US" dirty="0"/>
          </a:p>
        </p:txBody>
      </p:sp>
    </p:spTree>
    <p:extLst>
      <p:ext uri="{BB962C8B-B14F-4D97-AF65-F5344CB8AC3E}">
        <p14:creationId xmlns:p14="http://schemas.microsoft.com/office/powerpoint/2010/main" val="199573172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p:txBody>
          <a:bodyPr/>
          <a:lstStyle/>
          <a:p>
            <a:r>
              <a:rPr lang="en-US" dirty="0" smtClean="0">
                <a:latin typeface="Tahoma" charset="0"/>
              </a:rPr>
              <a:t>Expectation ‘paradoxes’</a:t>
            </a:r>
            <a:endParaRPr lang="en-US" dirty="0">
              <a:latin typeface="Tahoma" charset="0"/>
            </a:endParaRPr>
          </a:p>
        </p:txBody>
      </p:sp>
      <p:sp>
        <p:nvSpPr>
          <p:cNvPr id="15366" name="Rectangle 3"/>
          <p:cNvSpPr>
            <a:spLocks noGrp="1" noChangeArrowheads="1"/>
          </p:cNvSpPr>
          <p:nvPr>
            <p:ph idx="1"/>
          </p:nvPr>
        </p:nvSpPr>
        <p:spPr>
          <a:xfrm>
            <a:off x="900112" y="2070100"/>
            <a:ext cx="11290919" cy="6007100"/>
          </a:xfrm>
        </p:spPr>
        <p:txBody>
          <a:bodyPr/>
          <a:lstStyle/>
          <a:p>
            <a:pPr>
              <a:lnSpc>
                <a:spcPct val="110000"/>
              </a:lnSpc>
            </a:pPr>
            <a:r>
              <a:rPr lang="en-US" dirty="0" smtClean="0">
                <a:latin typeface="Arial" charset="0"/>
              </a:rPr>
              <a:t>Devil’s wager:</a:t>
            </a:r>
          </a:p>
          <a:p>
            <a:pPr lvl="1">
              <a:lnSpc>
                <a:spcPct val="110000"/>
              </a:lnSpc>
            </a:pPr>
            <a:r>
              <a:rPr lang="en-US" dirty="0" smtClean="0">
                <a:latin typeface="Arial" charset="0"/>
              </a:rPr>
              <a:t>you are accidentally and unexpectedly sent </a:t>
            </a:r>
            <a:r>
              <a:rPr lang="en-US" dirty="0">
                <a:latin typeface="Arial" charset="0"/>
              </a:rPr>
              <a:t>to hell</a:t>
            </a:r>
            <a:r>
              <a:rPr lang="en-US" dirty="0" smtClean="0">
                <a:latin typeface="Arial" charset="0"/>
              </a:rPr>
              <a:t>, where </a:t>
            </a:r>
            <a:r>
              <a:rPr lang="en-US" dirty="0">
                <a:latin typeface="Arial" charset="0"/>
              </a:rPr>
              <a:t>Old Harry makes you an </a:t>
            </a:r>
            <a:r>
              <a:rPr lang="en-US" dirty="0" smtClean="0">
                <a:latin typeface="Arial" charset="0"/>
              </a:rPr>
              <a:t>offer:</a:t>
            </a:r>
          </a:p>
          <a:p>
            <a:pPr lvl="1">
              <a:lnSpc>
                <a:spcPct val="110000"/>
              </a:lnSpc>
            </a:pPr>
            <a:r>
              <a:rPr lang="en-US" dirty="0" smtClean="0">
                <a:latin typeface="Arial" charset="0"/>
              </a:rPr>
              <a:t>toss a fair coin</a:t>
            </a:r>
            <a:r>
              <a:rPr lang="en-US" dirty="0">
                <a:latin typeface="Arial" charset="0"/>
              </a:rPr>
              <a:t> </a:t>
            </a:r>
            <a:r>
              <a:rPr lang="en-US" dirty="0" smtClean="0">
                <a:latin typeface="Arial" charset="0"/>
              </a:rPr>
              <a:t>→ heads you’re free, tails you stay … forever, or</a:t>
            </a:r>
          </a:p>
          <a:p>
            <a:pPr lvl="1">
              <a:lnSpc>
                <a:spcPct val="110000"/>
              </a:lnSpc>
            </a:pPr>
            <a:r>
              <a:rPr lang="en-US" dirty="0" smtClean="0">
                <a:latin typeface="Arial" charset="0"/>
              </a:rPr>
              <a:t>wait one day in hell → then get the same offer but with half the chance to loose the bet</a:t>
            </a:r>
          </a:p>
          <a:p>
            <a:pPr lvl="1">
              <a:lnSpc>
                <a:spcPct val="110000"/>
              </a:lnSpc>
            </a:pPr>
            <a:endParaRPr lang="en-US" dirty="0">
              <a:latin typeface="Arial" charset="0"/>
            </a:endParaRPr>
          </a:p>
          <a:p>
            <a:pPr lvl="1">
              <a:lnSpc>
                <a:spcPct val="110000"/>
              </a:lnSpc>
            </a:pPr>
            <a:endParaRPr lang="en-US" dirty="0" smtClean="0">
              <a:latin typeface="Arial" charset="0"/>
            </a:endParaRPr>
          </a:p>
          <a:p>
            <a:pPr lvl="1">
              <a:lnSpc>
                <a:spcPct val="110000"/>
              </a:lnSpc>
            </a:pPr>
            <a:endParaRPr lang="en-US" dirty="0">
              <a:latin typeface="Arial" charset="0"/>
            </a:endParaRPr>
          </a:p>
          <a:p>
            <a:pPr lvl="1">
              <a:lnSpc>
                <a:spcPct val="110000"/>
              </a:lnSpc>
            </a:pPr>
            <a:r>
              <a:rPr lang="en-US" dirty="0" smtClean="0">
                <a:latin typeface="Arial" charset="0"/>
              </a:rPr>
              <a:t>… so the optimal solution is to never leave?</a:t>
            </a:r>
          </a:p>
          <a:p>
            <a:pPr lvl="1">
              <a:lnSpc>
                <a:spcPct val="110000"/>
              </a:lnSpc>
            </a:pPr>
            <a:endParaRPr lang="en-US" dirty="0">
              <a:latin typeface="Arial" charset="0"/>
            </a:endParaRPr>
          </a:p>
          <a:p>
            <a:pPr>
              <a:lnSpc>
                <a:spcPct val="110000"/>
              </a:lnSpc>
            </a:pPr>
            <a:r>
              <a:rPr lang="en-US" dirty="0">
                <a:latin typeface="Arial" charset="0"/>
              </a:rPr>
              <a:t>Two envelopes problem:</a:t>
            </a:r>
          </a:p>
          <a:p>
            <a:pPr lvl="1">
              <a:lnSpc>
                <a:spcPct val="110000"/>
              </a:lnSpc>
            </a:pPr>
            <a:r>
              <a:rPr lang="en-US" dirty="0">
                <a:latin typeface="Arial" charset="0"/>
              </a:rPr>
              <a:t>one envelop contains twice as much money as the other, you get to choose</a:t>
            </a:r>
          </a:p>
          <a:p>
            <a:pPr lvl="1">
              <a:lnSpc>
                <a:spcPct val="110000"/>
              </a:lnSpc>
            </a:pPr>
            <a:r>
              <a:rPr lang="en-US" dirty="0">
                <a:latin typeface="Arial" charset="0"/>
              </a:rPr>
              <a:t>you want to pick A … but what if you switch to B?</a:t>
            </a:r>
          </a:p>
          <a:p>
            <a:pPr lvl="1">
              <a:lnSpc>
                <a:spcPct val="110000"/>
              </a:lnSpc>
            </a:pPr>
            <a:endParaRPr lang="en-US" dirty="0">
              <a:latin typeface="Arial" charset="0"/>
            </a:endParaRPr>
          </a:p>
          <a:p>
            <a:pPr lvl="1">
              <a:lnSpc>
                <a:spcPct val="110000"/>
              </a:lnSpc>
            </a:pPr>
            <a:endParaRPr lang="en-US" dirty="0">
              <a:latin typeface="Arial" charset="0"/>
            </a:endParaRPr>
          </a:p>
          <a:p>
            <a:pPr lvl="1">
              <a:lnSpc>
                <a:spcPct val="110000"/>
              </a:lnSpc>
            </a:pPr>
            <a:endParaRPr lang="en-US" dirty="0">
              <a:latin typeface="Arial" charset="0"/>
            </a:endParaRPr>
          </a:p>
          <a:p>
            <a:pPr lvl="1">
              <a:lnSpc>
                <a:spcPct val="110000"/>
              </a:lnSpc>
            </a:pPr>
            <a:r>
              <a:rPr lang="en-US" dirty="0">
                <a:latin typeface="Arial" charset="0"/>
              </a:rPr>
              <a:t>… and back again? And again?</a:t>
            </a:r>
          </a:p>
          <a:p>
            <a:pPr>
              <a:lnSpc>
                <a:spcPct val="110000"/>
              </a:lnSpc>
            </a:pPr>
            <a:endParaRPr lang="en-US" dirty="0">
              <a:latin typeface="Arial" charset="0"/>
            </a:endParaRPr>
          </a:p>
          <a:p>
            <a:pPr lvl="1">
              <a:lnSpc>
                <a:spcPct val="110000"/>
              </a:lnSpc>
            </a:pPr>
            <a:endParaRPr lang="en-US" dirty="0">
              <a:latin typeface="Arial" charset="0"/>
            </a:endParaRPr>
          </a:p>
        </p:txBody>
      </p:sp>
      <p:graphicFrame>
        <p:nvGraphicFramePr>
          <p:cNvPr id="15362" name="Object 4"/>
          <p:cNvGraphicFramePr>
            <a:graphicFrameLocks noChangeAspect="1"/>
          </p:cNvGraphicFramePr>
          <p:nvPr>
            <p:extLst>
              <p:ext uri="{D42A27DB-BD31-4B8C-83A1-F6EECF244321}">
                <p14:modId xmlns:p14="http://schemas.microsoft.com/office/powerpoint/2010/main" val="1532960990"/>
              </p:ext>
            </p:extLst>
          </p:nvPr>
        </p:nvGraphicFramePr>
        <p:xfrm>
          <a:off x="1965896" y="6532984"/>
          <a:ext cx="8077200" cy="1036320"/>
        </p:xfrm>
        <a:graphic>
          <a:graphicData uri="http://schemas.openxmlformats.org/presentationml/2006/ole">
            <mc:AlternateContent xmlns:mc="http://schemas.openxmlformats.org/markup-compatibility/2006">
              <mc:Choice xmlns:v="urn:schemas-microsoft-com:vml" Requires="v">
                <p:oleObj spid="_x0000_s108643" name="Equation" r:id="rId3" imgW="3355200" imgH="420480" progId="Equation.3">
                  <p:embed/>
                </p:oleObj>
              </mc:Choice>
              <mc:Fallback>
                <p:oleObj name="Equation" r:id="rId3" imgW="3355200" imgH="420480" progId="Equation.3">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896" y="6532984"/>
                        <a:ext cx="8077200" cy="10363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7"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24</a:t>
            </a:fld>
            <a:endParaRPr lang="en-US" dirty="0"/>
          </a:p>
        </p:txBody>
      </p:sp>
      <p:graphicFrame>
        <p:nvGraphicFramePr>
          <p:cNvPr id="8" name="Object 4"/>
          <p:cNvGraphicFramePr>
            <a:graphicFrameLocks noChangeAspect="1"/>
          </p:cNvGraphicFramePr>
          <p:nvPr>
            <p:extLst>
              <p:ext uri="{D42A27DB-BD31-4B8C-83A1-F6EECF244321}">
                <p14:modId xmlns:p14="http://schemas.microsoft.com/office/powerpoint/2010/main" val="2545484715"/>
              </p:ext>
            </p:extLst>
          </p:nvPr>
        </p:nvGraphicFramePr>
        <p:xfrm>
          <a:off x="1965896" y="3652664"/>
          <a:ext cx="9936480" cy="1036320"/>
        </p:xfrm>
        <a:graphic>
          <a:graphicData uri="http://schemas.openxmlformats.org/presentationml/2006/ole">
            <mc:AlternateContent xmlns:mc="http://schemas.openxmlformats.org/markup-compatibility/2006">
              <mc:Choice xmlns:v="urn:schemas-microsoft-com:vml" Requires="v">
                <p:oleObj spid="_x0000_s108644" name="Equation" r:id="rId5" imgW="4132440" imgH="420480" progId="Equation.3">
                  <p:embed/>
                </p:oleObj>
              </mc:Choice>
              <mc:Fallback>
                <p:oleObj name="Equation" r:id="rId5" imgW="4132440" imgH="420480" progId="Equation.3">
                  <p:embed/>
                  <p:pic>
                    <p:nvPicPr>
                      <p:cNvPr id="0" name="Picture 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896" y="3652664"/>
                        <a:ext cx="9936480" cy="10363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6534348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6">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36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6">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6">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366">
                                            <p:txEl>
                                              <p:pRg st="15" end="1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latin typeface="Tahoma" charset="0"/>
              </a:rPr>
              <a:t>Statistics</a:t>
            </a:r>
          </a:p>
        </p:txBody>
      </p:sp>
      <p:sp>
        <p:nvSpPr>
          <p:cNvPr id="30723" name="Rectangle 3"/>
          <p:cNvSpPr>
            <a:spLocks noGrp="1" noChangeArrowheads="1"/>
          </p:cNvSpPr>
          <p:nvPr>
            <p:ph idx="1"/>
          </p:nvPr>
        </p:nvSpPr>
        <p:spPr/>
        <p:txBody>
          <a:bodyPr/>
          <a:lstStyle/>
          <a:p>
            <a:r>
              <a:rPr lang="ja-JP" altLang="en-US" dirty="0">
                <a:latin typeface="Arial" charset="0"/>
              </a:rPr>
              <a:t>“</a:t>
            </a:r>
            <a:r>
              <a:rPr lang="en-US" dirty="0">
                <a:latin typeface="Arial" charset="0"/>
              </a:rPr>
              <a:t>Inverse</a:t>
            </a:r>
            <a:r>
              <a:rPr lang="ja-JP" altLang="en-US" dirty="0">
                <a:latin typeface="Arial" charset="0"/>
              </a:rPr>
              <a:t>”</a:t>
            </a:r>
            <a:r>
              <a:rPr lang="en-US" dirty="0">
                <a:latin typeface="Arial" charset="0"/>
              </a:rPr>
              <a:t> probability theory</a:t>
            </a:r>
          </a:p>
          <a:p>
            <a:endParaRPr lang="en-US" dirty="0" smtClean="0">
              <a:latin typeface="Arial" charset="0"/>
            </a:endParaRPr>
          </a:p>
          <a:p>
            <a:endParaRPr lang="en-US" dirty="0">
              <a:latin typeface="Arial" charset="0"/>
            </a:endParaRPr>
          </a:p>
          <a:p>
            <a:r>
              <a:rPr lang="en-US" b="1" dirty="0">
                <a:latin typeface="Arial" charset="0"/>
              </a:rPr>
              <a:t>Probability</a:t>
            </a:r>
            <a:r>
              <a:rPr lang="en-US" dirty="0">
                <a:latin typeface="Arial" charset="0"/>
              </a:rPr>
              <a:t>: given the </a:t>
            </a:r>
            <a:r>
              <a:rPr lang="en-US" dirty="0" smtClean="0">
                <a:latin typeface="Arial" charset="0"/>
              </a:rPr>
              <a:t>rules of </a:t>
            </a:r>
            <a:r>
              <a:rPr lang="en-US" dirty="0">
                <a:latin typeface="Arial" charset="0"/>
              </a:rPr>
              <a:t>probability </a:t>
            </a:r>
            <a:r>
              <a:rPr lang="en-US" dirty="0" smtClean="0">
                <a:latin typeface="Arial" charset="0"/>
              </a:rPr>
              <a:t/>
            </a:r>
            <a:br>
              <a:rPr lang="en-US" dirty="0" smtClean="0">
                <a:latin typeface="Arial" charset="0"/>
              </a:rPr>
            </a:br>
            <a:r>
              <a:rPr lang="en-US" dirty="0" smtClean="0">
                <a:latin typeface="Arial" charset="0"/>
              </a:rPr>
              <a:t>theory</a:t>
            </a:r>
            <a:r>
              <a:rPr lang="en-US" dirty="0">
                <a:latin typeface="Arial" charset="0"/>
              </a:rPr>
              <a:t>, </a:t>
            </a:r>
            <a:r>
              <a:rPr lang="en-US" dirty="0" smtClean="0">
                <a:latin typeface="Arial" charset="0"/>
              </a:rPr>
              <a:t>compute probabilities </a:t>
            </a:r>
            <a:r>
              <a:rPr lang="en-US" dirty="0">
                <a:latin typeface="Arial" charset="0"/>
              </a:rPr>
              <a:t>and expected</a:t>
            </a:r>
            <a:br>
              <a:rPr lang="en-US" dirty="0">
                <a:latin typeface="Arial" charset="0"/>
              </a:rPr>
            </a:br>
            <a:r>
              <a:rPr lang="en-US" dirty="0">
                <a:latin typeface="Arial" charset="0"/>
              </a:rPr>
              <a:t>values of interest given </a:t>
            </a:r>
            <a:r>
              <a:rPr lang="en-US" dirty="0" smtClean="0">
                <a:latin typeface="Arial" charset="0"/>
              </a:rPr>
              <a:t>a particular </a:t>
            </a:r>
            <a:br>
              <a:rPr lang="en-US" dirty="0" smtClean="0">
                <a:latin typeface="Arial" charset="0"/>
              </a:rPr>
            </a:br>
            <a:r>
              <a:rPr lang="en-US" dirty="0" smtClean="0">
                <a:latin typeface="Arial" charset="0"/>
              </a:rPr>
              <a:t>probability </a:t>
            </a:r>
            <a:r>
              <a:rPr lang="en-US" dirty="0">
                <a:latin typeface="Arial" charset="0"/>
              </a:rPr>
              <a:t>model</a:t>
            </a:r>
          </a:p>
          <a:p>
            <a:endParaRPr lang="en-US" dirty="0" smtClean="0">
              <a:latin typeface="Arial" charset="0"/>
            </a:endParaRPr>
          </a:p>
          <a:p>
            <a:pPr marL="0" indent="0">
              <a:buNone/>
            </a:pPr>
            <a:endParaRPr lang="en-US" dirty="0">
              <a:latin typeface="Arial" charset="0"/>
            </a:endParaRPr>
          </a:p>
          <a:p>
            <a:endParaRPr lang="en-US" dirty="0">
              <a:latin typeface="Arial" charset="0"/>
            </a:endParaRPr>
          </a:p>
          <a:p>
            <a:r>
              <a:rPr lang="en-US" b="1" dirty="0">
                <a:latin typeface="Arial" charset="0"/>
              </a:rPr>
              <a:t>Statistics</a:t>
            </a:r>
            <a:r>
              <a:rPr lang="en-US" dirty="0">
                <a:latin typeface="Arial" charset="0"/>
              </a:rPr>
              <a:t>: given a finite set of data (and assuming some underlying probability model), estimate the parameters of the model</a:t>
            </a:r>
          </a:p>
        </p:txBody>
      </p:sp>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6536" y="1420416"/>
            <a:ext cx="5093547" cy="412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25</a:t>
            </a:fld>
            <a:endParaRPr lang="en-US" dirty="0"/>
          </a:p>
        </p:txBody>
      </p:sp>
    </p:spTree>
    <p:extLst>
      <p:ext uri="{BB962C8B-B14F-4D97-AF65-F5344CB8AC3E}">
        <p14:creationId xmlns:p14="http://schemas.microsoft.com/office/powerpoint/2010/main" val="347135244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latin typeface="Tahoma" charset="0"/>
              </a:rPr>
              <a:t>Point estimation</a:t>
            </a:r>
          </a:p>
        </p:txBody>
      </p:sp>
      <p:sp>
        <p:nvSpPr>
          <p:cNvPr id="16389" name="Rectangle 3"/>
          <p:cNvSpPr>
            <a:spLocks noGrp="1" noChangeArrowheads="1"/>
          </p:cNvSpPr>
          <p:nvPr>
            <p:ph idx="1"/>
          </p:nvPr>
        </p:nvSpPr>
        <p:spPr/>
        <p:txBody>
          <a:bodyPr/>
          <a:lstStyle/>
          <a:p>
            <a:r>
              <a:rPr lang="en-US" b="1" dirty="0" smtClean="0">
                <a:latin typeface="Arial" charset="0"/>
              </a:rPr>
              <a:t>Model</a:t>
            </a:r>
            <a:r>
              <a:rPr lang="en-US" dirty="0" smtClean="0">
                <a:latin typeface="Arial" charset="0"/>
              </a:rPr>
              <a:t>: </a:t>
            </a:r>
            <a:r>
              <a:rPr lang="en-US" i="1" dirty="0" smtClean="0">
                <a:latin typeface="Arial" charset="0"/>
              </a:rPr>
              <a:t>N</a:t>
            </a:r>
            <a:r>
              <a:rPr lang="en-US" dirty="0" smtClean="0">
                <a:latin typeface="Arial" charset="0"/>
              </a:rPr>
              <a:t> </a:t>
            </a:r>
            <a:r>
              <a:rPr lang="en-US" dirty="0">
                <a:latin typeface="Arial" charset="0"/>
              </a:rPr>
              <a:t>samples </a:t>
            </a:r>
            <a:r>
              <a:rPr lang="en-US" i="1" dirty="0">
                <a:latin typeface="Arial" charset="0"/>
              </a:rPr>
              <a:t>X</a:t>
            </a:r>
            <a:r>
              <a:rPr lang="en-US" i="1" baseline="-25000" dirty="0">
                <a:latin typeface="Arial" charset="0"/>
              </a:rPr>
              <a:t>i</a:t>
            </a:r>
            <a:r>
              <a:rPr lang="en-US" dirty="0">
                <a:latin typeface="Arial" charset="0"/>
              </a:rPr>
              <a:t> are drawn from some probability density with (unknown) mean </a:t>
            </a:r>
            <a:r>
              <a:rPr lang="el-GR" i="1" dirty="0">
                <a:latin typeface="Arial" charset="0"/>
                <a:cs typeface="Arial" charset="0"/>
              </a:rPr>
              <a:t>μ</a:t>
            </a:r>
            <a:r>
              <a:rPr lang="en-US" i="1" baseline="-25000" dirty="0">
                <a:latin typeface="Arial" charset="0"/>
                <a:cs typeface="Arial" charset="0"/>
              </a:rPr>
              <a:t>X</a:t>
            </a:r>
            <a:r>
              <a:rPr lang="en-US" dirty="0">
                <a:latin typeface="Arial" charset="0"/>
              </a:rPr>
              <a:t> and variance </a:t>
            </a:r>
            <a:r>
              <a:rPr lang="el-GR" i="1" dirty="0">
                <a:latin typeface="Arial" charset="0"/>
                <a:cs typeface="Arial" charset="0"/>
              </a:rPr>
              <a:t>σ</a:t>
            </a:r>
            <a:r>
              <a:rPr lang="en-US" i="1" baseline="-25000" dirty="0">
                <a:latin typeface="Arial" charset="0"/>
                <a:cs typeface="Arial" charset="0"/>
              </a:rPr>
              <a:t>X</a:t>
            </a:r>
            <a:r>
              <a:rPr lang="en-US" sz="2500" baseline="30000" dirty="0">
                <a:latin typeface="Arial" charset="0"/>
                <a:cs typeface="Arial" charset="0"/>
              </a:rPr>
              <a:t>2</a:t>
            </a:r>
          </a:p>
          <a:p>
            <a:endParaRPr lang="en-US" dirty="0" smtClean="0">
              <a:latin typeface="Arial" charset="0"/>
              <a:cs typeface="Arial" charset="0"/>
            </a:endParaRPr>
          </a:p>
          <a:p>
            <a:r>
              <a:rPr lang="en-US" dirty="0" smtClean="0">
                <a:latin typeface="Arial" charset="0"/>
                <a:cs typeface="Arial" charset="0"/>
              </a:rPr>
              <a:t>Given </a:t>
            </a:r>
            <a:r>
              <a:rPr lang="en-US" dirty="0">
                <a:latin typeface="Arial" charset="0"/>
                <a:cs typeface="Arial" charset="0"/>
              </a:rPr>
              <a:t>data, what</a:t>
            </a:r>
            <a:r>
              <a:rPr lang="ja-JP" altLang="en-US" dirty="0">
                <a:latin typeface="Arial" charset="0"/>
                <a:cs typeface="Arial" charset="0"/>
              </a:rPr>
              <a:t>’</a:t>
            </a:r>
            <a:r>
              <a:rPr lang="en-US" dirty="0">
                <a:latin typeface="Arial" charset="0"/>
                <a:cs typeface="Arial" charset="0"/>
              </a:rPr>
              <a:t>s our best estimate for </a:t>
            </a:r>
            <a:r>
              <a:rPr lang="el-GR" i="1" dirty="0">
                <a:latin typeface="Arial" charset="0"/>
                <a:cs typeface="Arial" charset="0"/>
              </a:rPr>
              <a:t>μ</a:t>
            </a:r>
            <a:r>
              <a:rPr lang="en-US" i="1" baseline="-25000" dirty="0">
                <a:latin typeface="Arial" charset="0"/>
                <a:cs typeface="Arial" charset="0"/>
              </a:rPr>
              <a:t>X</a:t>
            </a:r>
            <a:r>
              <a:rPr lang="en-US" dirty="0">
                <a:latin typeface="Arial" charset="0"/>
                <a:cs typeface="Arial" charset="0"/>
              </a:rPr>
              <a:t> and </a:t>
            </a:r>
            <a:r>
              <a:rPr lang="el-GR" i="1" dirty="0">
                <a:latin typeface="Arial" charset="0"/>
                <a:cs typeface="Arial" charset="0"/>
              </a:rPr>
              <a:t>σ</a:t>
            </a:r>
            <a:r>
              <a:rPr lang="en-US" i="1" baseline="-25000" dirty="0">
                <a:latin typeface="Arial" charset="0"/>
                <a:cs typeface="Arial" charset="0"/>
              </a:rPr>
              <a:t>X</a:t>
            </a:r>
            <a:r>
              <a:rPr lang="en-US" baseline="30000" dirty="0">
                <a:latin typeface="Arial" charset="0"/>
                <a:cs typeface="Arial" charset="0"/>
              </a:rPr>
              <a:t>2</a:t>
            </a:r>
            <a:r>
              <a:rPr lang="en-US" dirty="0">
                <a:latin typeface="Arial" charset="0"/>
                <a:cs typeface="Arial" charset="0"/>
              </a:rPr>
              <a:t>?</a:t>
            </a:r>
          </a:p>
          <a:p>
            <a:endParaRPr lang="en-US" dirty="0" smtClean="0">
              <a:latin typeface="Arial" charset="0"/>
              <a:cs typeface="Arial" charset="0"/>
            </a:endParaRPr>
          </a:p>
          <a:p>
            <a:endParaRPr lang="en-US" dirty="0">
              <a:latin typeface="Arial" charset="0"/>
              <a:cs typeface="Arial" charset="0"/>
            </a:endParaRPr>
          </a:p>
          <a:p>
            <a:r>
              <a:rPr lang="en-US" dirty="0" smtClean="0">
                <a:latin typeface="Arial" charset="0"/>
                <a:cs typeface="Arial" charset="0"/>
              </a:rPr>
              <a:t>Obvious </a:t>
            </a:r>
            <a:r>
              <a:rPr lang="en-US" dirty="0">
                <a:latin typeface="Arial" charset="0"/>
                <a:cs typeface="Arial" charset="0"/>
              </a:rPr>
              <a:t>choices:</a:t>
            </a:r>
          </a:p>
          <a:p>
            <a:pPr lvl="1"/>
            <a:r>
              <a:rPr lang="en-US" dirty="0">
                <a:latin typeface="Arial" charset="0"/>
                <a:cs typeface="Arial" charset="0"/>
              </a:rPr>
              <a:t>sample mean</a:t>
            </a:r>
          </a:p>
          <a:p>
            <a:pPr lvl="1"/>
            <a:endParaRPr lang="en-US" dirty="0" smtClean="0">
              <a:latin typeface="Arial" charset="0"/>
              <a:cs typeface="Arial" charset="0"/>
            </a:endParaRPr>
          </a:p>
          <a:p>
            <a:pPr lvl="1"/>
            <a:endParaRPr lang="en-US" dirty="0">
              <a:latin typeface="Arial" charset="0"/>
              <a:cs typeface="Arial" charset="0"/>
            </a:endParaRPr>
          </a:p>
          <a:p>
            <a:pPr lvl="1"/>
            <a:endParaRPr lang="en-US" dirty="0" smtClean="0">
              <a:latin typeface="Arial" charset="0"/>
              <a:cs typeface="Arial" charset="0"/>
            </a:endParaRPr>
          </a:p>
          <a:p>
            <a:pPr lvl="1"/>
            <a:endParaRPr lang="en-US" dirty="0">
              <a:latin typeface="Arial" charset="0"/>
              <a:cs typeface="Arial" charset="0"/>
            </a:endParaRPr>
          </a:p>
          <a:p>
            <a:pPr lvl="1"/>
            <a:r>
              <a:rPr lang="en-US" dirty="0">
                <a:latin typeface="Arial" charset="0"/>
                <a:cs typeface="Arial" charset="0"/>
              </a:rPr>
              <a:t>sample variance</a:t>
            </a:r>
            <a:endParaRPr lang="el-GR" dirty="0">
              <a:latin typeface="Arial" charset="0"/>
              <a:cs typeface="Arial" charset="0"/>
            </a:endParaRPr>
          </a:p>
        </p:txBody>
      </p:sp>
      <p:graphicFrame>
        <p:nvGraphicFramePr>
          <p:cNvPr id="16386" name="Object 4"/>
          <p:cNvGraphicFramePr>
            <a:graphicFrameLocks noChangeAspect="1"/>
          </p:cNvGraphicFramePr>
          <p:nvPr>
            <p:extLst>
              <p:ext uri="{D42A27DB-BD31-4B8C-83A1-F6EECF244321}">
                <p14:modId xmlns:p14="http://schemas.microsoft.com/office/powerpoint/2010/main" val="2527808211"/>
              </p:ext>
            </p:extLst>
          </p:nvPr>
        </p:nvGraphicFramePr>
        <p:xfrm>
          <a:off x="5110752" y="4300736"/>
          <a:ext cx="2399760" cy="1294920"/>
        </p:xfrm>
        <a:graphic>
          <a:graphicData uri="http://schemas.openxmlformats.org/presentationml/2006/ole">
            <mc:AlternateContent xmlns:mc="http://schemas.openxmlformats.org/markup-compatibility/2006">
              <mc:Choice xmlns:v="urn:schemas-microsoft-com:vml" Requires="v">
                <p:oleObj spid="_x0000_s110669" name="Equation" r:id="rId3" imgW="799753" imgH="431613" progId="Equation.3">
                  <p:embed/>
                </p:oleObj>
              </mc:Choice>
              <mc:Fallback>
                <p:oleObj name="Equation" r:id="rId3" imgW="799753" imgH="431613" progId="Equation.3">
                  <p:embed/>
                  <p:pic>
                    <p:nvPicPr>
                      <p:cNvPr id="0"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0752" y="4300736"/>
                        <a:ext cx="2399760" cy="12949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16387" name="Object 5"/>
          <p:cNvGraphicFramePr>
            <a:graphicFrameLocks noChangeAspect="1"/>
          </p:cNvGraphicFramePr>
          <p:nvPr>
            <p:extLst>
              <p:ext uri="{D42A27DB-BD31-4B8C-83A1-F6EECF244321}">
                <p14:modId xmlns:p14="http://schemas.microsoft.com/office/powerpoint/2010/main" val="1701506536"/>
              </p:ext>
            </p:extLst>
          </p:nvPr>
        </p:nvGraphicFramePr>
        <p:xfrm>
          <a:off x="4918224" y="6174168"/>
          <a:ext cx="4304880" cy="1294920"/>
        </p:xfrm>
        <a:graphic>
          <a:graphicData uri="http://schemas.openxmlformats.org/presentationml/2006/ole">
            <mc:AlternateContent xmlns:mc="http://schemas.openxmlformats.org/markup-compatibility/2006">
              <mc:Choice xmlns:v="urn:schemas-microsoft-com:vml" Requires="v">
                <p:oleObj spid="_x0000_s110670" name="Equation" r:id="rId5" imgW="1435100" imgH="431800" progId="Equation.3">
                  <p:embed/>
                </p:oleObj>
              </mc:Choice>
              <mc:Fallback>
                <p:oleObj name="Equation" r:id="rId5" imgW="1435100" imgH="431800" progId="Equation.3">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8224" y="6174168"/>
                        <a:ext cx="4304880" cy="12949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6"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26</a:t>
            </a:fld>
            <a:endParaRPr lang="en-US" dirty="0"/>
          </a:p>
        </p:txBody>
      </p:sp>
    </p:spTree>
    <p:extLst>
      <p:ext uri="{BB962C8B-B14F-4D97-AF65-F5344CB8AC3E}">
        <p14:creationId xmlns:p14="http://schemas.microsoft.com/office/powerpoint/2010/main" val="242182375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US">
                <a:latin typeface="Tahoma" charset="0"/>
              </a:rPr>
              <a:t>Unbiased estimator</a:t>
            </a:r>
          </a:p>
        </p:txBody>
      </p:sp>
      <p:sp>
        <p:nvSpPr>
          <p:cNvPr id="17412" name="Rectangle 3"/>
          <p:cNvSpPr>
            <a:spLocks noGrp="1" noChangeArrowheads="1"/>
          </p:cNvSpPr>
          <p:nvPr>
            <p:ph idx="1"/>
          </p:nvPr>
        </p:nvSpPr>
        <p:spPr/>
        <p:txBody>
          <a:bodyPr/>
          <a:lstStyle/>
          <a:p>
            <a:r>
              <a:rPr lang="en-US" dirty="0">
                <a:latin typeface="Arial" charset="0"/>
              </a:rPr>
              <a:t>Thought experiment</a:t>
            </a:r>
            <a:r>
              <a:rPr lang="en-US" dirty="0" smtClean="0">
                <a:latin typeface="Arial" charset="0"/>
              </a:rPr>
              <a:t>: repeat the previous many times, i.e.</a:t>
            </a:r>
            <a:endParaRPr lang="en-US" dirty="0">
              <a:latin typeface="Arial" charset="0"/>
            </a:endParaRPr>
          </a:p>
          <a:p>
            <a:pPr lvl="1"/>
            <a:r>
              <a:rPr lang="en-US" dirty="0" smtClean="0">
                <a:latin typeface="Arial" charset="0"/>
              </a:rPr>
              <a:t>generate </a:t>
            </a:r>
            <a:r>
              <a:rPr lang="en-US" i="1" dirty="0">
                <a:latin typeface="Arial" charset="0"/>
              </a:rPr>
              <a:t>N</a:t>
            </a:r>
            <a:r>
              <a:rPr lang="en-US" dirty="0">
                <a:latin typeface="Arial" charset="0"/>
              </a:rPr>
              <a:t> samples </a:t>
            </a:r>
            <a:r>
              <a:rPr lang="en-US" i="1" dirty="0">
                <a:latin typeface="Arial" charset="0"/>
              </a:rPr>
              <a:t>X</a:t>
            </a:r>
            <a:r>
              <a:rPr lang="en-US" i="1" baseline="-25000" dirty="0">
                <a:latin typeface="Arial" charset="0"/>
              </a:rPr>
              <a:t>i</a:t>
            </a:r>
            <a:r>
              <a:rPr lang="en-US" dirty="0">
                <a:latin typeface="Arial" charset="0"/>
              </a:rPr>
              <a:t> from some probability density with mean </a:t>
            </a:r>
            <a:r>
              <a:rPr lang="el-GR" i="1" dirty="0">
                <a:latin typeface="Arial" charset="0"/>
                <a:cs typeface="Arial" charset="0"/>
              </a:rPr>
              <a:t>μ</a:t>
            </a:r>
            <a:r>
              <a:rPr lang="en-US" i="1" baseline="-25000" dirty="0">
                <a:latin typeface="Arial" charset="0"/>
                <a:cs typeface="Arial" charset="0"/>
              </a:rPr>
              <a:t>X</a:t>
            </a:r>
            <a:r>
              <a:rPr lang="en-US" dirty="0">
                <a:latin typeface="Arial" charset="0"/>
              </a:rPr>
              <a:t> and variance </a:t>
            </a:r>
            <a:r>
              <a:rPr lang="el-GR" i="1" dirty="0">
                <a:latin typeface="Arial" charset="0"/>
                <a:cs typeface="Arial" charset="0"/>
              </a:rPr>
              <a:t>σ</a:t>
            </a:r>
            <a:r>
              <a:rPr lang="en-US" i="1" baseline="-25000" dirty="0">
                <a:latin typeface="Arial" charset="0"/>
                <a:cs typeface="Arial" charset="0"/>
              </a:rPr>
              <a:t>X</a:t>
            </a:r>
            <a:r>
              <a:rPr lang="en-US" baseline="30000" dirty="0">
                <a:latin typeface="Arial" charset="0"/>
                <a:cs typeface="Arial" charset="0"/>
              </a:rPr>
              <a:t>2</a:t>
            </a:r>
            <a:r>
              <a:rPr lang="en-US" dirty="0">
                <a:latin typeface="Arial" charset="0"/>
                <a:cs typeface="Arial" charset="0"/>
              </a:rPr>
              <a:t> </a:t>
            </a:r>
            <a:endParaRPr lang="en-US" dirty="0" smtClean="0">
              <a:latin typeface="Arial" charset="0"/>
              <a:cs typeface="Arial" charset="0"/>
            </a:endParaRPr>
          </a:p>
          <a:p>
            <a:pPr lvl="1"/>
            <a:r>
              <a:rPr lang="en-US" dirty="0" smtClean="0">
                <a:latin typeface="Arial" charset="0"/>
                <a:cs typeface="Arial" charset="0"/>
              </a:rPr>
              <a:t>compute </a:t>
            </a:r>
            <a:r>
              <a:rPr lang="en-US" dirty="0">
                <a:latin typeface="Arial" charset="0"/>
                <a:cs typeface="Arial" charset="0"/>
              </a:rPr>
              <a:t>the resulting </a:t>
            </a:r>
            <a:r>
              <a:rPr lang="en-US" b="1" dirty="0">
                <a:latin typeface="Arial" charset="0"/>
                <a:cs typeface="Arial" charset="0"/>
              </a:rPr>
              <a:t>sample mean</a:t>
            </a:r>
            <a:r>
              <a:rPr lang="en-US" dirty="0">
                <a:latin typeface="Arial" charset="0"/>
                <a:cs typeface="Arial" charset="0"/>
              </a:rPr>
              <a:t> and </a:t>
            </a:r>
            <a:r>
              <a:rPr lang="en-US" b="1" dirty="0">
                <a:latin typeface="Arial" charset="0"/>
                <a:cs typeface="Arial" charset="0"/>
              </a:rPr>
              <a:t>sample variance</a:t>
            </a:r>
          </a:p>
          <a:p>
            <a:pPr lvl="1"/>
            <a:r>
              <a:rPr lang="en-US" dirty="0">
                <a:latin typeface="Arial" charset="0"/>
                <a:cs typeface="Arial" charset="0"/>
              </a:rPr>
              <a:t>Check whether, </a:t>
            </a:r>
            <a:r>
              <a:rPr lang="en-US" b="1" dirty="0">
                <a:latin typeface="Arial" charset="0"/>
                <a:cs typeface="Arial" charset="0"/>
              </a:rPr>
              <a:t>on average</a:t>
            </a:r>
            <a:r>
              <a:rPr lang="en-US" dirty="0">
                <a:latin typeface="Arial" charset="0"/>
                <a:cs typeface="Arial" charset="0"/>
              </a:rPr>
              <a:t>, the answer is </a:t>
            </a:r>
            <a:r>
              <a:rPr lang="en-US" dirty="0" smtClean="0">
                <a:latin typeface="Arial" charset="0"/>
                <a:cs typeface="Arial" charset="0"/>
              </a:rPr>
              <a:t>correct</a:t>
            </a:r>
            <a:endParaRPr lang="en-US" dirty="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endParaRPr lang="en-US" dirty="0">
              <a:latin typeface="Arial" charset="0"/>
              <a:cs typeface="Arial" charset="0"/>
            </a:endParaRPr>
          </a:p>
          <a:p>
            <a:r>
              <a:rPr lang="en-US" dirty="0" smtClean="0">
                <a:latin typeface="Arial" charset="0"/>
                <a:cs typeface="Arial" charset="0"/>
              </a:rPr>
              <a:t>Easy </a:t>
            </a:r>
            <a:r>
              <a:rPr lang="en-US" dirty="0">
                <a:latin typeface="Arial" charset="0"/>
                <a:cs typeface="Arial" charset="0"/>
              </a:rPr>
              <a:t>to check for the sample mean:</a:t>
            </a:r>
          </a:p>
          <a:p>
            <a:endParaRPr lang="en-US" baseline="30000" dirty="0">
              <a:latin typeface="Arial" charset="0"/>
              <a:cs typeface="Arial" charset="0"/>
            </a:endParaRPr>
          </a:p>
        </p:txBody>
      </p:sp>
      <p:graphicFrame>
        <p:nvGraphicFramePr>
          <p:cNvPr id="17410" name="Object 4"/>
          <p:cNvGraphicFramePr>
            <a:graphicFrameLocks noChangeAspect="1"/>
          </p:cNvGraphicFramePr>
          <p:nvPr>
            <p:extLst>
              <p:ext uri="{D42A27DB-BD31-4B8C-83A1-F6EECF244321}">
                <p14:modId xmlns:p14="http://schemas.microsoft.com/office/powerpoint/2010/main" val="2200179734"/>
              </p:ext>
            </p:extLst>
          </p:nvPr>
        </p:nvGraphicFramePr>
        <p:xfrm>
          <a:off x="1749872" y="5092824"/>
          <a:ext cx="9410040" cy="1371600"/>
        </p:xfrm>
        <a:graphic>
          <a:graphicData uri="http://schemas.openxmlformats.org/presentationml/2006/ole">
            <mc:AlternateContent xmlns:mc="http://schemas.openxmlformats.org/markup-compatibility/2006">
              <mc:Choice xmlns:v="urn:schemas-microsoft-com:vml" Requires="v">
                <p:oleObj spid="_x0000_s111657" name="Equation" r:id="rId3" imgW="3136900" imgH="457200" progId="Equation.3">
                  <p:embed/>
                </p:oleObj>
              </mc:Choice>
              <mc:Fallback>
                <p:oleObj name="Equation" r:id="rId3" imgW="3136900" imgH="457200" progId="Equation.3">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872" y="5092824"/>
                        <a:ext cx="9410040" cy="13716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5"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27</a:t>
            </a:fld>
            <a:endParaRPr lang="en-US" dirty="0"/>
          </a:p>
        </p:txBody>
      </p:sp>
    </p:spTree>
    <p:extLst>
      <p:ext uri="{BB962C8B-B14F-4D97-AF65-F5344CB8AC3E}">
        <p14:creationId xmlns:p14="http://schemas.microsoft.com/office/powerpoint/2010/main" val="219646353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latin typeface="Tahoma" charset="0"/>
              </a:rPr>
              <a:t>Sample variance (1)</a:t>
            </a:r>
          </a:p>
        </p:txBody>
      </p:sp>
      <p:graphicFrame>
        <p:nvGraphicFramePr>
          <p:cNvPr id="18434" name="Object 4"/>
          <p:cNvGraphicFramePr>
            <a:graphicFrameLocks noChangeAspect="1"/>
          </p:cNvGraphicFramePr>
          <p:nvPr>
            <p:extLst>
              <p:ext uri="{D42A27DB-BD31-4B8C-83A1-F6EECF244321}">
                <p14:modId xmlns:p14="http://schemas.microsoft.com/office/powerpoint/2010/main" val="3187729489"/>
              </p:ext>
            </p:extLst>
          </p:nvPr>
        </p:nvGraphicFramePr>
        <p:xfrm>
          <a:off x="856521" y="1838576"/>
          <a:ext cx="11308032" cy="5546880"/>
        </p:xfrm>
        <a:graphic>
          <a:graphicData uri="http://schemas.openxmlformats.org/presentationml/2006/ole">
            <mc:AlternateContent xmlns:mc="http://schemas.openxmlformats.org/markup-compatibility/2006">
              <mc:Choice xmlns:v="urn:schemas-microsoft-com:vml" Requires="v">
                <p:oleObj spid="_x0000_s112682" name="Equation" r:id="rId3" imgW="4711700" imgH="2311400" progId="Equation.3">
                  <p:embed/>
                </p:oleObj>
              </mc:Choice>
              <mc:Fallback>
                <p:oleObj name="Equation" r:id="rId3" imgW="4711700" imgH="2311400" progId="Equation.3">
                  <p:embed/>
                  <p:pic>
                    <p:nvPicPr>
                      <p:cNvPr id="0"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521" y="1838576"/>
                        <a:ext cx="11308032" cy="5546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6" name="AutoShape 6"/>
          <p:cNvSpPr>
            <a:spLocks/>
          </p:cNvSpPr>
          <p:nvPr/>
        </p:nvSpPr>
        <p:spPr bwMode="auto">
          <a:xfrm rot="16200000">
            <a:off x="9910138" y="4133358"/>
            <a:ext cx="487680" cy="3702756"/>
          </a:xfrm>
          <a:prstGeom prst="rightBrace">
            <a:avLst>
              <a:gd name="adj1" fmla="val 63272"/>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nl-NL"/>
          </a:p>
        </p:txBody>
      </p:sp>
      <p:sp>
        <p:nvSpPr>
          <p:cNvPr id="18437" name="Text Box 7"/>
          <p:cNvSpPr txBox="1">
            <a:spLocks noChangeArrowheads="1"/>
          </p:cNvSpPr>
          <p:nvPr/>
        </p:nvSpPr>
        <p:spPr bwMode="auto">
          <a:xfrm>
            <a:off x="8940800" y="5418667"/>
            <a:ext cx="3576320" cy="34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pPr>
            <a:r>
              <a:rPr lang="en-US" b="0"/>
              <a:t>this is where it happens…</a:t>
            </a:r>
          </a:p>
        </p:txBody>
      </p:sp>
      <p:sp>
        <p:nvSpPr>
          <p:cNvPr id="8"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28</a:t>
            </a:fld>
            <a:endParaRPr lang="en-US" dirty="0"/>
          </a:p>
        </p:txBody>
      </p:sp>
      <p:sp>
        <p:nvSpPr>
          <p:cNvPr id="9" name="Text Box 7"/>
          <p:cNvSpPr txBox="1">
            <a:spLocks noChangeArrowheads="1"/>
          </p:cNvSpPr>
          <p:nvPr/>
        </p:nvSpPr>
        <p:spPr bwMode="auto">
          <a:xfrm>
            <a:off x="9382720" y="4804792"/>
            <a:ext cx="2514600" cy="861774"/>
          </a:xfrm>
          <a:prstGeom prst="rect">
            <a:avLst/>
          </a:prstGeom>
          <a:noFill/>
          <a:ln>
            <a:noFill/>
          </a:ln>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pPr>
            <a:r>
              <a:rPr lang="en-US" sz="2500" b="0" dirty="0">
                <a:solidFill>
                  <a:schemeClr val="bg2"/>
                </a:solidFill>
              </a:rPr>
              <a:t>this is where it happens…</a:t>
            </a:r>
          </a:p>
        </p:txBody>
      </p:sp>
    </p:spTree>
    <p:extLst>
      <p:ext uri="{BB962C8B-B14F-4D97-AF65-F5344CB8AC3E}">
        <p14:creationId xmlns:p14="http://schemas.microsoft.com/office/powerpoint/2010/main" val="374701465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r>
              <a:rPr lang="en-US">
                <a:latin typeface="Tahoma" charset="0"/>
              </a:rPr>
              <a:t>Sample variance (2)</a:t>
            </a:r>
          </a:p>
        </p:txBody>
      </p:sp>
      <p:sp>
        <p:nvSpPr>
          <p:cNvPr id="19462" name="Rectangle 4"/>
          <p:cNvSpPr>
            <a:spLocks noGrp="1" noChangeArrowheads="1"/>
          </p:cNvSpPr>
          <p:nvPr>
            <p:ph idx="1"/>
          </p:nvPr>
        </p:nvSpPr>
        <p:spPr/>
        <p:txBody>
          <a:bodyPr/>
          <a:lstStyle/>
          <a:p>
            <a:r>
              <a:rPr lang="en-US" dirty="0">
                <a:latin typeface="Arial" charset="0"/>
              </a:rPr>
              <a:t>From previous slide:</a:t>
            </a:r>
          </a:p>
          <a:p>
            <a:endParaRPr lang="en-US" dirty="0">
              <a:latin typeface="Arial" charset="0"/>
            </a:endParaRPr>
          </a:p>
          <a:p>
            <a:endParaRPr lang="en-US" dirty="0" smtClean="0">
              <a:latin typeface="Arial" charset="0"/>
            </a:endParaRPr>
          </a:p>
          <a:p>
            <a:endParaRPr lang="en-US" dirty="0">
              <a:latin typeface="Arial" charset="0"/>
            </a:endParaRPr>
          </a:p>
          <a:p>
            <a:endParaRPr lang="en-US" dirty="0">
              <a:latin typeface="Arial" charset="0"/>
            </a:endParaRPr>
          </a:p>
          <a:p>
            <a:r>
              <a:rPr lang="en-US" dirty="0" smtClean="0">
                <a:latin typeface="Arial" charset="0"/>
              </a:rPr>
              <a:t>From definitions and independent samples:</a:t>
            </a:r>
            <a:endParaRPr lang="en-US" dirty="0">
              <a:latin typeface="Arial" charset="0"/>
            </a:endParaRPr>
          </a:p>
          <a:p>
            <a:endParaRPr lang="en-US" dirty="0" smtClean="0">
              <a:latin typeface="Arial" charset="0"/>
            </a:endParaRPr>
          </a:p>
          <a:p>
            <a:endParaRPr lang="en-US" dirty="0">
              <a:latin typeface="Arial" charset="0"/>
            </a:endParaRPr>
          </a:p>
          <a:p>
            <a:endParaRPr lang="en-US" dirty="0">
              <a:latin typeface="Arial" charset="0"/>
            </a:endParaRPr>
          </a:p>
          <a:p>
            <a:endParaRPr lang="en-US" dirty="0">
              <a:latin typeface="Arial" charset="0"/>
            </a:endParaRPr>
          </a:p>
          <a:p>
            <a:r>
              <a:rPr lang="en-US" dirty="0">
                <a:latin typeface="Arial" charset="0"/>
              </a:rPr>
              <a:t>And thus:</a:t>
            </a:r>
          </a:p>
        </p:txBody>
      </p:sp>
      <p:graphicFrame>
        <p:nvGraphicFramePr>
          <p:cNvPr id="19458" name="Object 3"/>
          <p:cNvGraphicFramePr>
            <a:graphicFrameLocks noChangeAspect="1"/>
          </p:cNvGraphicFramePr>
          <p:nvPr>
            <p:extLst>
              <p:ext uri="{D42A27DB-BD31-4B8C-83A1-F6EECF244321}">
                <p14:modId xmlns:p14="http://schemas.microsoft.com/office/powerpoint/2010/main" val="2346356396"/>
              </p:ext>
            </p:extLst>
          </p:nvPr>
        </p:nvGraphicFramePr>
        <p:xfrm>
          <a:off x="1965896" y="2600961"/>
          <a:ext cx="7528032" cy="1157760"/>
        </p:xfrm>
        <a:graphic>
          <a:graphicData uri="http://schemas.openxmlformats.org/presentationml/2006/ole">
            <mc:AlternateContent xmlns:mc="http://schemas.openxmlformats.org/markup-compatibility/2006">
              <mc:Choice xmlns:v="urn:schemas-microsoft-com:vml" Requires="v">
                <p:oleObj spid="_x0000_s113789" name="Equation" r:id="rId3" imgW="3136900" imgH="482600" progId="Equation.3">
                  <p:embed/>
                </p:oleObj>
              </mc:Choice>
              <mc:Fallback>
                <p:oleObj name="Equation" r:id="rId3" imgW="3136900" imgH="482600" progId="Equation.3">
                  <p:embed/>
                  <p:pic>
                    <p:nvPicPr>
                      <p:cNvPr id="0" name="Picture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896" y="2600961"/>
                        <a:ext cx="7528032" cy="115776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19459" name="Object 5"/>
          <p:cNvGraphicFramePr>
            <a:graphicFrameLocks noChangeAspect="1"/>
          </p:cNvGraphicFramePr>
          <p:nvPr>
            <p:extLst>
              <p:ext uri="{D42A27DB-BD31-4B8C-83A1-F6EECF244321}">
                <p14:modId xmlns:p14="http://schemas.microsoft.com/office/powerpoint/2010/main" val="4274575257"/>
              </p:ext>
            </p:extLst>
          </p:nvPr>
        </p:nvGraphicFramePr>
        <p:xfrm>
          <a:off x="1965896" y="4987760"/>
          <a:ext cx="6187104" cy="609120"/>
        </p:xfrm>
        <a:graphic>
          <a:graphicData uri="http://schemas.openxmlformats.org/presentationml/2006/ole">
            <mc:AlternateContent xmlns:mc="http://schemas.openxmlformats.org/markup-compatibility/2006">
              <mc:Choice xmlns:v="urn:schemas-microsoft-com:vml" Requires="v">
                <p:oleObj spid="_x0000_s113790" name="Equation" r:id="rId5" imgW="2578100" imgH="254000" progId="Equation.3">
                  <p:embed/>
                </p:oleObj>
              </mc:Choice>
              <mc:Fallback>
                <p:oleObj name="Equation" r:id="rId5" imgW="2578100" imgH="254000" progId="Equation.3">
                  <p:embed/>
                  <p:pic>
                    <p:nvPicPr>
                      <p:cNvPr id="0" name="Picture 1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896" y="4987760"/>
                        <a:ext cx="6187104" cy="6091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19460" name="Object 6"/>
          <p:cNvGraphicFramePr>
            <a:graphicFrameLocks noChangeAspect="1"/>
          </p:cNvGraphicFramePr>
          <p:nvPr>
            <p:extLst>
              <p:ext uri="{D42A27DB-BD31-4B8C-83A1-F6EECF244321}">
                <p14:modId xmlns:p14="http://schemas.microsoft.com/office/powerpoint/2010/main" val="123750324"/>
              </p:ext>
            </p:extLst>
          </p:nvPr>
        </p:nvGraphicFramePr>
        <p:xfrm>
          <a:off x="1920000" y="6388968"/>
          <a:ext cx="9478944" cy="2011392"/>
        </p:xfrm>
        <a:graphic>
          <a:graphicData uri="http://schemas.openxmlformats.org/presentationml/2006/ole">
            <mc:AlternateContent xmlns:mc="http://schemas.openxmlformats.org/markup-compatibility/2006">
              <mc:Choice xmlns:v="urn:schemas-microsoft-com:vml" Requires="v">
                <p:oleObj spid="_x0000_s113791" name="Equation" r:id="rId7" imgW="3949700" imgH="838200" progId="Equation.3">
                  <p:embed/>
                </p:oleObj>
              </mc:Choice>
              <mc:Fallback>
                <p:oleObj name="Equation" r:id="rId7" imgW="3949700" imgH="838200" progId="Equation.3">
                  <p:embed/>
                  <p:pic>
                    <p:nvPicPr>
                      <p:cNvPr id="0" name="Picture 1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000" y="6388968"/>
                        <a:ext cx="9478944" cy="201139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7"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29</a:t>
            </a:fld>
            <a:endParaRPr lang="en-US" dirty="0"/>
          </a:p>
        </p:txBody>
      </p:sp>
      <p:graphicFrame>
        <p:nvGraphicFramePr>
          <p:cNvPr id="8" name="Object 5"/>
          <p:cNvGraphicFramePr>
            <a:graphicFrameLocks noChangeAspect="1"/>
          </p:cNvGraphicFramePr>
          <p:nvPr>
            <p:extLst>
              <p:ext uri="{D42A27DB-BD31-4B8C-83A1-F6EECF244321}">
                <p14:modId xmlns:p14="http://schemas.microsoft.com/office/powerpoint/2010/main" val="822991955"/>
              </p:ext>
            </p:extLst>
          </p:nvPr>
        </p:nvGraphicFramePr>
        <p:xfrm>
          <a:off x="8662640" y="4106416"/>
          <a:ext cx="3302000" cy="914400"/>
        </p:xfrm>
        <a:graphic>
          <a:graphicData uri="http://schemas.openxmlformats.org/presentationml/2006/ole">
            <mc:AlternateContent xmlns:mc="http://schemas.openxmlformats.org/markup-compatibility/2006">
              <mc:Choice xmlns:v="urn:schemas-microsoft-com:vml" Requires="v">
                <p:oleObj spid="_x0000_s113792" name="Equation" r:id="rId9" imgW="1636560" imgH="447840" progId="Equation.3">
                  <p:embed/>
                </p:oleObj>
              </mc:Choice>
              <mc:Fallback>
                <p:oleObj name="Equation" r:id="rId9" imgW="1636560" imgH="447840" progId="Equation.3">
                  <p:embed/>
                  <p:pic>
                    <p:nvPicPr>
                      <p:cNvPr id="0" name="Picture 1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2640" y="4106416"/>
                        <a:ext cx="3302000" cy="9144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2" name="Cloud 1"/>
          <p:cNvSpPr/>
          <p:nvPr/>
        </p:nvSpPr>
        <p:spPr bwMode="auto">
          <a:xfrm>
            <a:off x="8086576" y="3652664"/>
            <a:ext cx="4536504" cy="1872208"/>
          </a:xfrm>
          <a:prstGeom prst="cloud">
            <a:avLst/>
          </a:prstGeom>
          <a:noFill/>
          <a:ln w="127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endParaRPr>
          </a:p>
        </p:txBody>
      </p:sp>
    </p:spTree>
    <p:extLst>
      <p:ext uri="{BB962C8B-B14F-4D97-AF65-F5344CB8AC3E}">
        <p14:creationId xmlns:p14="http://schemas.microsoft.com/office/powerpoint/2010/main" val="351573392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dirty="0" smtClean="0">
                <a:latin typeface="Tahoma" charset="0"/>
              </a:rPr>
              <a:t>Probabilistic reasoning</a:t>
            </a:r>
            <a:endParaRPr lang="en-US" dirty="0">
              <a:latin typeface="Tahoma" charset="0"/>
            </a:endParaRPr>
          </a:p>
        </p:txBody>
      </p:sp>
      <p:sp>
        <p:nvSpPr>
          <p:cNvPr id="4"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3</a:t>
            </a:fld>
            <a:endParaRPr lang="en-US" dirty="0"/>
          </a:p>
        </p:txBody>
      </p:sp>
      <p:cxnSp>
        <p:nvCxnSpPr>
          <p:cNvPr id="7" name="Straight Arrow Connector 6"/>
          <p:cNvCxnSpPr/>
          <p:nvPr/>
        </p:nvCxnSpPr>
        <p:spPr bwMode="auto">
          <a:xfrm flipV="1">
            <a:off x="1749872" y="2356520"/>
            <a:ext cx="0" cy="5616624"/>
          </a:xfrm>
          <a:prstGeom prst="straightConnector1">
            <a:avLst/>
          </a:prstGeom>
          <a:blipFill dpi="0" rotWithShape="0">
            <a:blip r:embed="rId2"/>
            <a:srcRect/>
            <a:tile tx="0" ty="0" sx="100000" sy="100000" flip="none" algn="tl"/>
          </a:blipFill>
          <a:ln w="76200" cap="flat" cmpd="sng" algn="ctr">
            <a:solidFill>
              <a:schemeClr val="bg2"/>
            </a:solidFill>
            <a:prstDash val="solid"/>
            <a:round/>
            <a:headEnd type="none" w="med" len="med"/>
            <a:tailEnd type="triangle" w="lg" len="lg"/>
          </a:ln>
          <a:effectLst/>
        </p:spPr>
      </p:cxnSp>
      <p:cxnSp>
        <p:nvCxnSpPr>
          <p:cNvPr id="13" name="Straight Arrow Connector 12"/>
          <p:cNvCxnSpPr/>
          <p:nvPr/>
        </p:nvCxnSpPr>
        <p:spPr bwMode="auto">
          <a:xfrm flipV="1">
            <a:off x="1533848" y="7757120"/>
            <a:ext cx="9865096" cy="8384"/>
          </a:xfrm>
          <a:prstGeom prst="straightConnector1">
            <a:avLst/>
          </a:prstGeom>
          <a:blipFill dpi="0" rotWithShape="0">
            <a:blip r:embed="rId2"/>
            <a:srcRect/>
            <a:tile tx="0" ty="0" sx="100000" sy="100000" flip="none" algn="tl"/>
          </a:blipFill>
          <a:ln w="76200" cap="flat" cmpd="sng" algn="ctr">
            <a:solidFill>
              <a:schemeClr val="bg2"/>
            </a:solidFill>
            <a:prstDash val="solid"/>
            <a:round/>
            <a:headEnd type="none" w="med" len="med"/>
            <a:tailEnd type="triangle" w="lg" len="lg"/>
          </a:ln>
          <a:effectLst/>
        </p:spPr>
      </p:cxnSp>
      <p:pic>
        <p:nvPicPr>
          <p:cNvPr id="14" name="Picture 13" descr="ches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920" y="1780456"/>
            <a:ext cx="1990039" cy="1368152"/>
          </a:xfrm>
          <a:prstGeom prst="rect">
            <a:avLst/>
          </a:prstGeom>
        </p:spPr>
      </p:pic>
      <p:pic>
        <p:nvPicPr>
          <p:cNvPr id="15" name="Picture 14" descr="pok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2680" y="6099856"/>
            <a:ext cx="1625865" cy="1081200"/>
          </a:xfrm>
          <a:prstGeom prst="rect">
            <a:avLst/>
          </a:prstGeom>
        </p:spPr>
      </p:pic>
      <p:pic>
        <p:nvPicPr>
          <p:cNvPr id="16" name="Picture 15" descr="roulettewhee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472" y="6604992"/>
            <a:ext cx="1630981" cy="1080120"/>
          </a:xfrm>
          <a:prstGeom prst="rect">
            <a:avLst/>
          </a:prstGeom>
        </p:spPr>
      </p:pic>
      <p:pic>
        <p:nvPicPr>
          <p:cNvPr id="17" name="Picture 16" descr="protoss_colossus_002-lar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0432" y="2016016"/>
            <a:ext cx="4104456" cy="2955908"/>
          </a:xfrm>
          <a:prstGeom prst="rect">
            <a:avLst/>
          </a:prstGeom>
        </p:spPr>
      </p:pic>
      <p:sp>
        <p:nvSpPr>
          <p:cNvPr id="20" name="TextBox 19"/>
          <p:cNvSpPr txBox="1"/>
          <p:nvPr/>
        </p:nvSpPr>
        <p:spPr bwMode="auto">
          <a:xfrm rot="16200000">
            <a:off x="495722" y="4186733"/>
            <a:ext cx="1728193" cy="5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rtlCol="0">
            <a:spAutoFit/>
          </a:bodyPr>
          <a:lstStyle/>
          <a:p>
            <a:pPr eaLnBrk="1" hangingPunct="1">
              <a:buClr>
                <a:srgbClr val="C00000"/>
              </a:buClr>
            </a:pPr>
            <a:r>
              <a:rPr lang="en-US" sz="2500" dirty="0" smtClean="0">
                <a:solidFill>
                  <a:schemeClr val="bg1"/>
                </a:solidFill>
                <a:latin typeface="+mj-lt"/>
              </a:rPr>
              <a:t>Logic</a:t>
            </a:r>
            <a:endParaRPr lang="en-US" sz="2500" dirty="0">
              <a:solidFill>
                <a:schemeClr val="bg1"/>
              </a:solidFill>
              <a:latin typeface="+mj-lt"/>
            </a:endParaRPr>
          </a:p>
        </p:txBody>
      </p:sp>
      <p:sp>
        <p:nvSpPr>
          <p:cNvPr id="23" name="TextBox 22"/>
          <p:cNvSpPr txBox="1"/>
          <p:nvPr/>
        </p:nvSpPr>
        <p:spPr bwMode="auto">
          <a:xfrm>
            <a:off x="6430392" y="7889155"/>
            <a:ext cx="2736304" cy="5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rtlCol="0">
            <a:spAutoFit/>
          </a:bodyPr>
          <a:lstStyle/>
          <a:p>
            <a:pPr eaLnBrk="1" hangingPunct="1">
              <a:buClr>
                <a:srgbClr val="C00000"/>
              </a:buClr>
            </a:pPr>
            <a:r>
              <a:rPr lang="en-US" sz="2500" dirty="0" smtClean="0">
                <a:solidFill>
                  <a:schemeClr val="bg1"/>
                </a:solidFill>
                <a:latin typeface="+mj-lt"/>
              </a:rPr>
              <a:t>Uncertainty</a:t>
            </a:r>
            <a:endParaRPr lang="en-US" sz="2500" dirty="0">
              <a:solidFill>
                <a:schemeClr val="bg1"/>
              </a:solidFill>
              <a:latin typeface="+mj-lt"/>
            </a:endParaRPr>
          </a:p>
        </p:txBody>
      </p:sp>
      <p:cxnSp>
        <p:nvCxnSpPr>
          <p:cNvPr id="21" name="Straight Arrow Connector 20"/>
          <p:cNvCxnSpPr/>
          <p:nvPr/>
        </p:nvCxnSpPr>
        <p:spPr bwMode="auto">
          <a:xfrm flipV="1">
            <a:off x="2902000" y="4660776"/>
            <a:ext cx="3600400" cy="2232248"/>
          </a:xfrm>
          <a:prstGeom prst="straightConnector1">
            <a:avLst/>
          </a:prstGeom>
          <a:blipFill dpi="0" rotWithShape="0">
            <a:blip r:embed="rId2"/>
            <a:srcRect/>
            <a:tile tx="0" ty="0" sx="100000" sy="100000" flip="none" algn="tl"/>
          </a:blipFill>
          <a:ln w="76200" cap="flat" cmpd="sng" algn="ctr">
            <a:solidFill>
              <a:schemeClr val="bg2"/>
            </a:solidFill>
            <a:prstDash val="dash"/>
            <a:round/>
            <a:headEnd type="none" w="med" len="med"/>
            <a:tailEnd type="triangle" w="lg" len="lg"/>
          </a:ln>
          <a:effectLst/>
        </p:spPr>
      </p:cxnSp>
      <p:sp>
        <p:nvSpPr>
          <p:cNvPr id="22" name="TextBox 21"/>
          <p:cNvSpPr txBox="1"/>
          <p:nvPr/>
        </p:nvSpPr>
        <p:spPr bwMode="auto">
          <a:xfrm rot="19662645">
            <a:off x="3643895" y="4919293"/>
            <a:ext cx="1728193" cy="900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rtlCol="0">
            <a:spAutoFit/>
          </a:bodyPr>
          <a:lstStyle/>
          <a:p>
            <a:pPr eaLnBrk="1" hangingPunct="1">
              <a:buClr>
                <a:srgbClr val="C00000"/>
              </a:buClr>
            </a:pPr>
            <a:r>
              <a:rPr lang="en-US" sz="2500" dirty="0">
                <a:solidFill>
                  <a:schemeClr val="bg1"/>
                </a:solidFill>
                <a:latin typeface="+mj-lt"/>
              </a:rPr>
              <a:t>h</a:t>
            </a:r>
            <a:r>
              <a:rPr lang="en-US" sz="2500" dirty="0" smtClean="0">
                <a:solidFill>
                  <a:schemeClr val="bg1"/>
                </a:solidFill>
                <a:latin typeface="+mj-lt"/>
              </a:rPr>
              <a:t>ard for machines</a:t>
            </a:r>
            <a:endParaRPr lang="en-US" sz="2500" dirty="0">
              <a:solidFill>
                <a:schemeClr val="bg1"/>
              </a:solidFill>
              <a:latin typeface="+mj-lt"/>
            </a:endParaRPr>
          </a:p>
        </p:txBody>
      </p:sp>
    </p:spTree>
    <p:extLst>
      <p:ext uri="{BB962C8B-B14F-4D97-AF65-F5344CB8AC3E}">
        <p14:creationId xmlns:p14="http://schemas.microsoft.com/office/powerpoint/2010/main" val="1608995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latin typeface="Tahoma" charset="0"/>
              </a:rPr>
              <a:t>Standard error of the mean</a:t>
            </a:r>
          </a:p>
        </p:txBody>
      </p:sp>
      <p:sp>
        <p:nvSpPr>
          <p:cNvPr id="20485" name="Rectangle 3"/>
          <p:cNvSpPr>
            <a:spLocks noGrp="1" noChangeArrowheads="1"/>
          </p:cNvSpPr>
          <p:nvPr>
            <p:ph idx="1"/>
          </p:nvPr>
        </p:nvSpPr>
        <p:spPr/>
        <p:txBody>
          <a:bodyPr/>
          <a:lstStyle/>
          <a:p>
            <a:r>
              <a:rPr lang="en-US" dirty="0">
                <a:latin typeface="Arial" charset="0"/>
              </a:rPr>
              <a:t>Using similar calculations, it can be shown that</a:t>
            </a:r>
          </a:p>
          <a:p>
            <a:endParaRPr lang="en-US" dirty="0">
              <a:latin typeface="Arial" charset="0"/>
            </a:endParaRPr>
          </a:p>
          <a:p>
            <a:endParaRPr lang="en-US" dirty="0">
              <a:latin typeface="Arial" charset="0"/>
            </a:endParaRPr>
          </a:p>
          <a:p>
            <a:endParaRPr lang="en-US" dirty="0">
              <a:latin typeface="Arial" charset="0"/>
            </a:endParaRPr>
          </a:p>
          <a:p>
            <a:endParaRPr lang="en-US" dirty="0" smtClean="0">
              <a:latin typeface="Arial" charset="0"/>
            </a:endParaRPr>
          </a:p>
          <a:p>
            <a:endParaRPr lang="en-US" dirty="0">
              <a:latin typeface="Arial" charset="0"/>
            </a:endParaRPr>
          </a:p>
          <a:p>
            <a:r>
              <a:rPr lang="en-US" dirty="0" smtClean="0">
                <a:latin typeface="Arial" charset="0"/>
              </a:rPr>
              <a:t>Substitute </a:t>
            </a:r>
            <a:r>
              <a:rPr lang="en-US" dirty="0">
                <a:latin typeface="Arial" charset="0"/>
              </a:rPr>
              <a:t>the estimate </a:t>
            </a:r>
            <a:r>
              <a:rPr lang="en-US" i="1" dirty="0" err="1">
                <a:latin typeface="Arial" charset="0"/>
              </a:rPr>
              <a:t>s</a:t>
            </a:r>
            <a:r>
              <a:rPr lang="en-US" i="1" baseline="-25000" dirty="0" err="1">
                <a:latin typeface="Arial" charset="0"/>
                <a:cs typeface="Arial" charset="0"/>
              </a:rPr>
              <a:t>X</a:t>
            </a:r>
            <a:r>
              <a:rPr lang="en-US" dirty="0">
                <a:latin typeface="Arial" charset="0"/>
              </a:rPr>
              <a:t> for the (unknown) </a:t>
            </a:r>
            <a:r>
              <a:rPr lang="el-GR" i="1" dirty="0">
                <a:latin typeface="Arial" charset="0"/>
                <a:cs typeface="Arial" charset="0"/>
              </a:rPr>
              <a:t>σ</a:t>
            </a:r>
            <a:r>
              <a:rPr lang="en-US" i="1" baseline="-25000" dirty="0">
                <a:latin typeface="Arial" charset="0"/>
                <a:cs typeface="Arial" charset="0"/>
              </a:rPr>
              <a:t>X</a:t>
            </a:r>
            <a:r>
              <a:rPr lang="en-US" dirty="0">
                <a:latin typeface="Arial" charset="0"/>
                <a:cs typeface="Arial" charset="0"/>
              </a:rPr>
              <a:t> </a:t>
            </a:r>
            <a:endParaRPr lang="en-US" dirty="0">
              <a:latin typeface="Arial" charset="0"/>
            </a:endParaRPr>
          </a:p>
          <a:p>
            <a:endParaRPr lang="en-US" dirty="0">
              <a:latin typeface="Arial" charset="0"/>
            </a:endParaRPr>
          </a:p>
          <a:p>
            <a:endParaRPr lang="en-US" dirty="0" smtClean="0">
              <a:latin typeface="Arial" charset="0"/>
            </a:endParaRPr>
          </a:p>
          <a:p>
            <a:endParaRPr lang="en-US" dirty="0">
              <a:latin typeface="Arial" charset="0"/>
            </a:endParaRPr>
          </a:p>
          <a:p>
            <a:r>
              <a:rPr lang="en-US" dirty="0" smtClean="0">
                <a:latin typeface="Arial" charset="0"/>
              </a:rPr>
              <a:t>                      </a:t>
            </a:r>
            <a:r>
              <a:rPr lang="en-US" dirty="0">
                <a:latin typeface="Arial" charset="0"/>
              </a:rPr>
              <a:t>is called the </a:t>
            </a:r>
            <a:r>
              <a:rPr lang="en-US" i="1" dirty="0">
                <a:latin typeface="Arial" charset="0"/>
              </a:rPr>
              <a:t>standard error of the mean</a:t>
            </a:r>
          </a:p>
        </p:txBody>
      </p:sp>
      <p:graphicFrame>
        <p:nvGraphicFramePr>
          <p:cNvPr id="20482" name="Object 4"/>
          <p:cNvGraphicFramePr>
            <a:graphicFrameLocks noChangeAspect="1"/>
          </p:cNvGraphicFramePr>
          <p:nvPr>
            <p:extLst>
              <p:ext uri="{D42A27DB-BD31-4B8C-83A1-F6EECF244321}">
                <p14:modId xmlns:p14="http://schemas.microsoft.com/office/powerpoint/2010/main" val="1218676216"/>
              </p:ext>
            </p:extLst>
          </p:nvPr>
        </p:nvGraphicFramePr>
        <p:xfrm>
          <a:off x="3793067" y="2709334"/>
          <a:ext cx="3961440" cy="1180440"/>
        </p:xfrm>
        <a:graphic>
          <a:graphicData uri="http://schemas.openxmlformats.org/presentationml/2006/ole">
            <mc:AlternateContent xmlns:mc="http://schemas.openxmlformats.org/markup-compatibility/2006">
              <mc:Choice xmlns:v="urn:schemas-microsoft-com:vml" Requires="v">
                <p:oleObj spid="_x0000_s114765" name="Equation" r:id="rId3" imgW="1320227" imgH="393529" progId="Equation.3">
                  <p:embed/>
                </p:oleObj>
              </mc:Choice>
              <mc:Fallback>
                <p:oleObj name="Equation" r:id="rId3" imgW="1320227" imgH="393529" progId="Equation.3">
                  <p:embed/>
                  <p:pic>
                    <p:nvPicPr>
                      <p:cNvPr id="0"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3067" y="2709334"/>
                        <a:ext cx="3961440" cy="118044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20483" name="Object 5"/>
          <p:cNvGraphicFramePr>
            <a:graphicFrameLocks noChangeAspect="1"/>
          </p:cNvGraphicFramePr>
          <p:nvPr>
            <p:extLst>
              <p:ext uri="{D42A27DB-BD31-4B8C-83A1-F6EECF244321}">
                <p14:modId xmlns:p14="http://schemas.microsoft.com/office/powerpoint/2010/main" val="632771899"/>
              </p:ext>
            </p:extLst>
          </p:nvPr>
        </p:nvGraphicFramePr>
        <p:xfrm>
          <a:off x="1446536" y="5740896"/>
          <a:ext cx="1599480" cy="723600"/>
        </p:xfrm>
        <a:graphic>
          <a:graphicData uri="http://schemas.openxmlformats.org/presentationml/2006/ole">
            <mc:AlternateContent xmlns:mc="http://schemas.openxmlformats.org/markup-compatibility/2006">
              <mc:Choice xmlns:v="urn:schemas-microsoft-com:vml" Requires="v">
                <p:oleObj spid="_x0000_s114766" name="Equation" r:id="rId5" imgW="533169" imgH="241195" progId="Equation.3">
                  <p:embed/>
                </p:oleObj>
              </mc:Choice>
              <mc:Fallback>
                <p:oleObj name="Equation" r:id="rId5" imgW="533169" imgH="241195" progId="Equation.3">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6536" y="5740896"/>
                        <a:ext cx="1599480" cy="7236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6"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30</a:t>
            </a:fld>
            <a:endParaRPr lang="en-US" dirty="0"/>
          </a:p>
        </p:txBody>
      </p:sp>
    </p:spTree>
    <p:extLst>
      <p:ext uri="{BB962C8B-B14F-4D97-AF65-F5344CB8AC3E}">
        <p14:creationId xmlns:p14="http://schemas.microsoft.com/office/powerpoint/2010/main" val="124698892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376" y="629236"/>
            <a:ext cx="6611014" cy="65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08" name="Rectangle 2"/>
          <p:cNvSpPr>
            <a:spLocks noGrp="1" noChangeArrowheads="1"/>
          </p:cNvSpPr>
          <p:nvPr>
            <p:ph type="title"/>
          </p:nvPr>
        </p:nvSpPr>
        <p:spPr/>
        <p:txBody>
          <a:bodyPr/>
          <a:lstStyle/>
          <a:p>
            <a:r>
              <a:rPr lang="en-US">
                <a:latin typeface="Tahoma" charset="0"/>
              </a:rPr>
              <a:t>Central limit theorem</a:t>
            </a:r>
          </a:p>
        </p:txBody>
      </p:sp>
      <p:sp>
        <p:nvSpPr>
          <p:cNvPr id="21509" name="Rectangle 3"/>
          <p:cNvSpPr>
            <a:spLocks noGrp="1" noChangeArrowheads="1"/>
          </p:cNvSpPr>
          <p:nvPr>
            <p:ph idx="1"/>
          </p:nvPr>
        </p:nvSpPr>
        <p:spPr/>
        <p:txBody>
          <a:bodyPr/>
          <a:lstStyle/>
          <a:p>
            <a:r>
              <a:rPr lang="en-US" dirty="0">
                <a:latin typeface="Arial" charset="0"/>
              </a:rPr>
              <a:t>Consider the sample mean      </a:t>
            </a:r>
            <a:r>
              <a:rPr lang="en-US" dirty="0" smtClean="0">
                <a:latin typeface="Arial" charset="0"/>
              </a:rPr>
              <a:t>of </a:t>
            </a:r>
            <a:br>
              <a:rPr lang="en-US" dirty="0" smtClean="0">
                <a:latin typeface="Arial" charset="0"/>
              </a:rPr>
            </a:br>
            <a:r>
              <a:rPr lang="en-US" i="1" dirty="0" smtClean="0">
                <a:latin typeface="Arial" charset="0"/>
              </a:rPr>
              <a:t>N</a:t>
            </a:r>
            <a:r>
              <a:rPr lang="en-US" dirty="0" smtClean="0">
                <a:latin typeface="Arial" charset="0"/>
              </a:rPr>
              <a:t> </a:t>
            </a:r>
            <a:r>
              <a:rPr lang="en-US" dirty="0">
                <a:latin typeface="Arial" charset="0"/>
              </a:rPr>
              <a:t>samples from some distribution </a:t>
            </a:r>
            <a:r>
              <a:rPr lang="en-US" dirty="0" smtClean="0">
                <a:latin typeface="Arial" charset="0"/>
              </a:rPr>
              <a:t/>
            </a:r>
            <a:br>
              <a:rPr lang="en-US" dirty="0" smtClean="0">
                <a:latin typeface="Arial" charset="0"/>
              </a:rPr>
            </a:br>
            <a:r>
              <a:rPr lang="en-US" dirty="0" smtClean="0">
                <a:latin typeface="Arial" charset="0"/>
              </a:rPr>
              <a:t>with </a:t>
            </a:r>
            <a:r>
              <a:rPr lang="en-US" b="1" dirty="0">
                <a:latin typeface="Arial" charset="0"/>
              </a:rPr>
              <a:t>mean</a:t>
            </a:r>
            <a:r>
              <a:rPr lang="en-US" dirty="0">
                <a:latin typeface="Arial" charset="0"/>
              </a:rPr>
              <a:t> </a:t>
            </a:r>
            <a:r>
              <a:rPr lang="el-GR" i="1" dirty="0">
                <a:latin typeface="Arial" charset="0"/>
                <a:cs typeface="Arial" charset="0"/>
              </a:rPr>
              <a:t>μ</a:t>
            </a:r>
            <a:r>
              <a:rPr lang="en-US" i="1" baseline="-25000" dirty="0">
                <a:latin typeface="Arial" charset="0"/>
                <a:cs typeface="Arial" charset="0"/>
              </a:rPr>
              <a:t>X</a:t>
            </a:r>
            <a:r>
              <a:rPr lang="en-US" dirty="0">
                <a:latin typeface="Arial" charset="0"/>
              </a:rPr>
              <a:t> and </a:t>
            </a:r>
            <a:r>
              <a:rPr lang="en-US" b="1" dirty="0" smtClean="0">
                <a:latin typeface="Arial" charset="0"/>
              </a:rPr>
              <a:t>variance</a:t>
            </a:r>
            <a:r>
              <a:rPr lang="en-US" dirty="0" smtClean="0">
                <a:latin typeface="Arial" charset="0"/>
              </a:rPr>
              <a:t> </a:t>
            </a:r>
            <a:r>
              <a:rPr lang="el-GR" i="1" dirty="0">
                <a:latin typeface="Arial" charset="0"/>
                <a:cs typeface="Arial" charset="0"/>
              </a:rPr>
              <a:t>σ</a:t>
            </a:r>
            <a:r>
              <a:rPr lang="en-US" i="1" baseline="-25000">
                <a:latin typeface="Arial" charset="0"/>
                <a:cs typeface="Arial" charset="0"/>
              </a:rPr>
              <a:t>X</a:t>
            </a:r>
            <a:r>
              <a:rPr lang="en-US" baseline="30000">
                <a:latin typeface="Arial" charset="0"/>
                <a:cs typeface="Arial" charset="0"/>
              </a:rPr>
              <a:t>2</a:t>
            </a:r>
            <a:r>
              <a:rPr lang="en-US" smtClean="0">
                <a:latin typeface="Arial" charset="0"/>
                <a:cs typeface="Arial" charset="0"/>
              </a:rPr>
              <a:t> </a:t>
            </a:r>
            <a:endParaRPr lang="en-US" dirty="0">
              <a:latin typeface="Arial" charset="0"/>
            </a:endParaRPr>
          </a:p>
          <a:p>
            <a:endParaRPr lang="en-US" dirty="0" smtClean="0">
              <a:latin typeface="Arial" charset="0"/>
            </a:endParaRPr>
          </a:p>
          <a:p>
            <a:endParaRPr lang="en-US" dirty="0">
              <a:latin typeface="Arial" charset="0"/>
            </a:endParaRPr>
          </a:p>
          <a:p>
            <a:r>
              <a:rPr lang="en-US" dirty="0" smtClean="0">
                <a:latin typeface="Arial" charset="0"/>
              </a:rPr>
              <a:t>For </a:t>
            </a:r>
            <a:r>
              <a:rPr lang="en-US" dirty="0">
                <a:latin typeface="Arial" charset="0"/>
              </a:rPr>
              <a:t>large </a:t>
            </a:r>
            <a:r>
              <a:rPr lang="en-US" i="1" dirty="0">
                <a:latin typeface="Arial" charset="0"/>
              </a:rPr>
              <a:t>N</a:t>
            </a:r>
            <a:r>
              <a:rPr lang="en-US" dirty="0">
                <a:latin typeface="Arial" charset="0"/>
              </a:rPr>
              <a:t>, the distribution of the </a:t>
            </a:r>
            <a:r>
              <a:rPr lang="en-US" dirty="0" smtClean="0">
                <a:latin typeface="Arial" charset="0"/>
              </a:rPr>
              <a:t/>
            </a:r>
            <a:br>
              <a:rPr lang="en-US" dirty="0" smtClean="0">
                <a:latin typeface="Arial" charset="0"/>
              </a:rPr>
            </a:br>
            <a:r>
              <a:rPr lang="en-US" dirty="0" smtClean="0">
                <a:latin typeface="Arial" charset="0"/>
              </a:rPr>
              <a:t>sample </a:t>
            </a:r>
            <a:r>
              <a:rPr lang="en-US" dirty="0">
                <a:latin typeface="Arial" charset="0"/>
              </a:rPr>
              <a:t>mean </a:t>
            </a:r>
            <a:r>
              <a:rPr lang="en-US" dirty="0" smtClean="0">
                <a:latin typeface="Arial" charset="0"/>
              </a:rPr>
              <a:t>    approaches </a:t>
            </a:r>
            <a:r>
              <a:rPr lang="en-US" dirty="0">
                <a:latin typeface="Arial" charset="0"/>
              </a:rPr>
              <a:t>a </a:t>
            </a:r>
            <a:r>
              <a:rPr lang="en-US" dirty="0" smtClean="0">
                <a:latin typeface="Arial" charset="0"/>
              </a:rPr>
              <a:t/>
            </a:r>
            <a:br>
              <a:rPr lang="en-US" dirty="0" smtClean="0">
                <a:latin typeface="Arial" charset="0"/>
              </a:rPr>
            </a:br>
            <a:r>
              <a:rPr lang="en-US" b="1" dirty="0" smtClean="0">
                <a:latin typeface="Arial" charset="0"/>
              </a:rPr>
              <a:t>Gaussian</a:t>
            </a:r>
            <a:r>
              <a:rPr lang="en-US" dirty="0" smtClean="0">
                <a:latin typeface="Arial" charset="0"/>
              </a:rPr>
              <a:t> </a:t>
            </a:r>
            <a:r>
              <a:rPr lang="en-US" dirty="0">
                <a:latin typeface="Arial" charset="0"/>
              </a:rPr>
              <a:t>with mean </a:t>
            </a:r>
            <a:r>
              <a:rPr lang="el-GR" i="1" dirty="0">
                <a:latin typeface="Arial" charset="0"/>
                <a:cs typeface="Arial" charset="0"/>
              </a:rPr>
              <a:t>μ</a:t>
            </a:r>
            <a:r>
              <a:rPr lang="en-US" i="1" baseline="-25000" dirty="0">
                <a:latin typeface="Arial" charset="0"/>
                <a:cs typeface="Arial" charset="0"/>
              </a:rPr>
              <a:t>X</a:t>
            </a:r>
            <a:r>
              <a:rPr lang="en-US" i="1" dirty="0">
                <a:latin typeface="Arial" charset="0"/>
                <a:cs typeface="Arial" charset="0"/>
              </a:rPr>
              <a:t> </a:t>
            </a:r>
            <a:r>
              <a:rPr lang="en-US" dirty="0">
                <a:latin typeface="Arial" charset="0"/>
                <a:cs typeface="Arial" charset="0"/>
              </a:rPr>
              <a:t>and </a:t>
            </a:r>
            <a:r>
              <a:rPr lang="en-US" dirty="0" smtClean="0">
                <a:latin typeface="Arial" charset="0"/>
                <a:cs typeface="Arial" charset="0"/>
              </a:rPr>
              <a:t/>
            </a:r>
            <a:br>
              <a:rPr lang="en-US" dirty="0" smtClean="0">
                <a:latin typeface="Arial" charset="0"/>
                <a:cs typeface="Arial" charset="0"/>
              </a:rPr>
            </a:br>
            <a:r>
              <a:rPr lang="en-US" dirty="0" smtClean="0">
                <a:latin typeface="Arial" charset="0"/>
                <a:cs typeface="Arial" charset="0"/>
              </a:rPr>
              <a:t>variance </a:t>
            </a:r>
            <a:r>
              <a:rPr lang="el-GR" i="1" dirty="0">
                <a:latin typeface="Arial" charset="0"/>
                <a:cs typeface="Arial" charset="0"/>
              </a:rPr>
              <a:t>σ</a:t>
            </a:r>
            <a:r>
              <a:rPr lang="en-US" i="1" baseline="-25000" dirty="0">
                <a:latin typeface="Arial" charset="0"/>
                <a:cs typeface="Arial" charset="0"/>
              </a:rPr>
              <a:t>X</a:t>
            </a:r>
            <a:r>
              <a:rPr lang="en-US" baseline="30000" dirty="0">
                <a:latin typeface="Arial" charset="0"/>
                <a:cs typeface="Arial" charset="0"/>
              </a:rPr>
              <a:t>2</a:t>
            </a:r>
            <a:r>
              <a:rPr lang="en-US" dirty="0">
                <a:latin typeface="Arial" charset="0"/>
                <a:cs typeface="Arial" charset="0"/>
              </a:rPr>
              <a:t>/</a:t>
            </a:r>
            <a:r>
              <a:rPr lang="en-US" i="1" dirty="0">
                <a:latin typeface="Arial" charset="0"/>
                <a:cs typeface="Arial" charset="0"/>
              </a:rPr>
              <a:t>N</a:t>
            </a:r>
          </a:p>
          <a:p>
            <a:pPr marL="0" indent="0">
              <a:buNone/>
            </a:pPr>
            <a:endParaRPr lang="en-US" dirty="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r>
              <a:rPr lang="en-US" dirty="0" smtClean="0">
                <a:latin typeface="Arial" charset="0"/>
                <a:cs typeface="Arial" charset="0"/>
              </a:rPr>
              <a:t>This </a:t>
            </a:r>
            <a:r>
              <a:rPr lang="en-US" dirty="0">
                <a:latin typeface="Arial" charset="0"/>
                <a:cs typeface="Arial" charset="0"/>
              </a:rPr>
              <a:t>is</a:t>
            </a:r>
            <a:r>
              <a:rPr lang="en-US" i="1" dirty="0">
                <a:latin typeface="Arial" charset="0"/>
                <a:cs typeface="Arial" charset="0"/>
              </a:rPr>
              <a:t> </a:t>
            </a:r>
            <a:r>
              <a:rPr lang="en-US" b="1" dirty="0">
                <a:latin typeface="Arial" charset="0"/>
                <a:cs typeface="Arial" charset="0"/>
              </a:rPr>
              <a:t>independent</a:t>
            </a:r>
            <a:r>
              <a:rPr lang="en-US" dirty="0">
                <a:latin typeface="Arial" charset="0"/>
                <a:cs typeface="Arial" charset="0"/>
              </a:rPr>
              <a:t> of the underlying </a:t>
            </a:r>
            <a:r>
              <a:rPr lang="en-US" dirty="0" smtClean="0">
                <a:latin typeface="Arial" charset="0"/>
                <a:cs typeface="Arial" charset="0"/>
              </a:rPr>
              <a:t/>
            </a:r>
            <a:br>
              <a:rPr lang="en-US" dirty="0" smtClean="0">
                <a:latin typeface="Arial" charset="0"/>
                <a:cs typeface="Arial" charset="0"/>
              </a:rPr>
            </a:br>
            <a:r>
              <a:rPr lang="en-US" dirty="0" smtClean="0">
                <a:latin typeface="Arial" charset="0"/>
                <a:cs typeface="Arial" charset="0"/>
              </a:rPr>
              <a:t>distribution </a:t>
            </a:r>
            <a:r>
              <a:rPr lang="en-US" dirty="0">
                <a:latin typeface="Arial" charset="0"/>
                <a:cs typeface="Arial" charset="0"/>
              </a:rPr>
              <a:t>of the </a:t>
            </a:r>
            <a:r>
              <a:rPr lang="en-US" dirty="0" smtClean="0">
                <a:latin typeface="Arial" charset="0"/>
                <a:cs typeface="Arial" charset="0"/>
              </a:rPr>
              <a:t>samples!</a:t>
            </a:r>
            <a:endParaRPr lang="en-US" dirty="0">
              <a:latin typeface="Arial" charset="0"/>
              <a:cs typeface="Arial" charset="0"/>
            </a:endParaRPr>
          </a:p>
        </p:txBody>
      </p:sp>
      <p:graphicFrame>
        <p:nvGraphicFramePr>
          <p:cNvPr id="21506" name="Object 5"/>
          <p:cNvGraphicFramePr>
            <a:graphicFrameLocks noChangeAspect="1"/>
          </p:cNvGraphicFramePr>
          <p:nvPr>
            <p:extLst>
              <p:ext uri="{D42A27DB-BD31-4B8C-83A1-F6EECF244321}">
                <p14:modId xmlns:p14="http://schemas.microsoft.com/office/powerpoint/2010/main" val="4095210665"/>
              </p:ext>
            </p:extLst>
          </p:nvPr>
        </p:nvGraphicFramePr>
        <p:xfrm>
          <a:off x="5140972" y="2043480"/>
          <a:ext cx="425952" cy="457056"/>
        </p:xfrm>
        <a:graphic>
          <a:graphicData uri="http://schemas.openxmlformats.org/presentationml/2006/ole">
            <mc:AlternateContent xmlns:mc="http://schemas.openxmlformats.org/markup-compatibility/2006">
              <mc:Choice xmlns:v="urn:schemas-microsoft-com:vml" Requires="v">
                <p:oleObj spid="_x0000_s115789" name="Equation" r:id="rId4" imgW="177646" imgH="190335" progId="Equation.3">
                  <p:embed/>
                </p:oleObj>
              </mc:Choice>
              <mc:Fallback>
                <p:oleObj name="Equation" r:id="rId4" imgW="177646" imgH="190335" progId="Equation.3">
                  <p:embed/>
                  <p:pic>
                    <p:nvPicPr>
                      <p:cNvPr id="0" name="Picture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0972" y="2043480"/>
                        <a:ext cx="425952" cy="45705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21507" name="Object 6"/>
          <p:cNvGraphicFramePr>
            <a:graphicFrameLocks noChangeAspect="1"/>
          </p:cNvGraphicFramePr>
          <p:nvPr>
            <p:extLst>
              <p:ext uri="{D42A27DB-BD31-4B8C-83A1-F6EECF244321}">
                <p14:modId xmlns:p14="http://schemas.microsoft.com/office/powerpoint/2010/main" val="2013924896"/>
              </p:ext>
            </p:extLst>
          </p:nvPr>
        </p:nvGraphicFramePr>
        <p:xfrm>
          <a:off x="3206684" y="4327251"/>
          <a:ext cx="425952" cy="457056"/>
        </p:xfrm>
        <a:graphic>
          <a:graphicData uri="http://schemas.openxmlformats.org/presentationml/2006/ole">
            <mc:AlternateContent xmlns:mc="http://schemas.openxmlformats.org/markup-compatibility/2006">
              <mc:Choice xmlns:v="urn:schemas-microsoft-com:vml" Requires="v">
                <p:oleObj spid="_x0000_s115790" name="Equation" r:id="rId6" imgW="177646" imgH="190335" progId="Equation.3">
                  <p:embed/>
                </p:oleObj>
              </mc:Choice>
              <mc:Fallback>
                <p:oleObj name="Equation" r:id="rId6" imgW="177646" imgH="190335" progId="Equation.3">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684" y="4327251"/>
                        <a:ext cx="425952" cy="45705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7"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31</a:t>
            </a:fld>
            <a:endParaRPr lang="en-US" dirty="0"/>
          </a:p>
        </p:txBody>
      </p:sp>
    </p:spTree>
    <p:extLst>
      <p:ext uri="{BB962C8B-B14F-4D97-AF65-F5344CB8AC3E}">
        <p14:creationId xmlns:p14="http://schemas.microsoft.com/office/powerpoint/2010/main" val="359134479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latin typeface="Tahoma" charset="0"/>
              </a:rPr>
              <a:t>Interval estimation</a:t>
            </a:r>
          </a:p>
        </p:txBody>
      </p:sp>
      <p:sp>
        <p:nvSpPr>
          <p:cNvPr id="22532" name="Rectangle 3"/>
          <p:cNvSpPr>
            <a:spLocks noGrp="1" noChangeArrowheads="1"/>
          </p:cNvSpPr>
          <p:nvPr>
            <p:ph idx="1"/>
          </p:nvPr>
        </p:nvSpPr>
        <p:spPr/>
        <p:txBody>
          <a:bodyPr/>
          <a:lstStyle/>
          <a:p>
            <a:r>
              <a:rPr lang="en-US" dirty="0">
                <a:latin typeface="Arial" charset="0"/>
              </a:rPr>
              <a:t>We</a:t>
            </a:r>
            <a:r>
              <a:rPr lang="ja-JP" altLang="en-US" dirty="0">
                <a:latin typeface="Arial" charset="0"/>
              </a:rPr>
              <a:t>’</a:t>
            </a:r>
            <a:r>
              <a:rPr lang="en-US" dirty="0">
                <a:latin typeface="Arial" charset="0"/>
              </a:rPr>
              <a:t>d like to say a bit more than just our best </a:t>
            </a:r>
            <a:r>
              <a:rPr lang="en-US" dirty="0" smtClean="0">
                <a:latin typeface="Arial" charset="0"/>
              </a:rPr>
              <a:t>guess</a:t>
            </a:r>
          </a:p>
          <a:p>
            <a:endParaRPr lang="en-US" dirty="0">
              <a:latin typeface="Arial" charset="0"/>
            </a:endParaRPr>
          </a:p>
          <a:p>
            <a:r>
              <a:rPr lang="en-US" dirty="0">
                <a:latin typeface="Arial" charset="0"/>
              </a:rPr>
              <a:t>Next best: mention the </a:t>
            </a:r>
            <a:r>
              <a:rPr lang="en-US" b="1" dirty="0">
                <a:latin typeface="Arial" charset="0"/>
              </a:rPr>
              <a:t>standard </a:t>
            </a:r>
            <a:r>
              <a:rPr lang="en-US" b="1" dirty="0" smtClean="0">
                <a:latin typeface="Arial" charset="0"/>
              </a:rPr>
              <a:t>error</a:t>
            </a:r>
          </a:p>
          <a:p>
            <a:endParaRPr lang="en-US" dirty="0">
              <a:latin typeface="Arial" charset="0"/>
            </a:endParaRPr>
          </a:p>
          <a:p>
            <a:r>
              <a:rPr lang="en-US" dirty="0">
                <a:latin typeface="Arial" charset="0"/>
              </a:rPr>
              <a:t>Even better: give a </a:t>
            </a:r>
            <a:r>
              <a:rPr lang="en-US" b="1" dirty="0">
                <a:latin typeface="Arial" charset="0"/>
              </a:rPr>
              <a:t>confidence interval</a:t>
            </a:r>
          </a:p>
          <a:p>
            <a:endParaRPr lang="en-US" i="1" dirty="0">
              <a:latin typeface="Arial" charset="0"/>
            </a:endParaRPr>
          </a:p>
          <a:p>
            <a:endParaRPr lang="en-US" i="1" dirty="0">
              <a:latin typeface="Arial" charset="0"/>
            </a:endParaRPr>
          </a:p>
          <a:p>
            <a:endParaRPr lang="en-US" i="1" dirty="0" smtClean="0">
              <a:latin typeface="Arial" charset="0"/>
            </a:endParaRPr>
          </a:p>
          <a:p>
            <a:pPr marL="0" indent="0">
              <a:buNone/>
            </a:pPr>
            <a:endParaRPr lang="en-US" i="1" dirty="0" smtClean="0">
              <a:latin typeface="Arial" charset="0"/>
            </a:endParaRPr>
          </a:p>
          <a:p>
            <a:pPr marL="0" indent="0">
              <a:buNone/>
            </a:pPr>
            <a:endParaRPr lang="en-US" i="1" dirty="0">
              <a:latin typeface="Arial" charset="0"/>
            </a:endParaRPr>
          </a:p>
          <a:p>
            <a:r>
              <a:rPr lang="en-US" dirty="0">
                <a:latin typeface="Arial" charset="0"/>
              </a:rPr>
              <a:t>(</a:t>
            </a:r>
            <a:r>
              <a:rPr lang="el-GR" i="1" dirty="0">
                <a:latin typeface="Arial" charset="0"/>
                <a:cs typeface="Arial" charset="0"/>
              </a:rPr>
              <a:t>θ</a:t>
            </a:r>
            <a:r>
              <a:rPr lang="en-US" baseline="-25000" dirty="0">
                <a:latin typeface="Arial" charset="0"/>
                <a:cs typeface="Arial" charset="0"/>
              </a:rPr>
              <a:t>1</a:t>
            </a:r>
            <a:r>
              <a:rPr lang="en-US" dirty="0">
                <a:latin typeface="Arial" charset="0"/>
                <a:cs typeface="Arial" charset="0"/>
              </a:rPr>
              <a:t>,</a:t>
            </a:r>
            <a:r>
              <a:rPr lang="el-GR" i="1" dirty="0">
                <a:latin typeface="Arial" charset="0"/>
                <a:cs typeface="Arial" charset="0"/>
              </a:rPr>
              <a:t>θ</a:t>
            </a:r>
            <a:r>
              <a:rPr lang="en-US" baseline="-25000" dirty="0">
                <a:latin typeface="Arial" charset="0"/>
                <a:cs typeface="Arial" charset="0"/>
              </a:rPr>
              <a:t>2 </a:t>
            </a:r>
            <a:r>
              <a:rPr lang="en-US" dirty="0">
                <a:latin typeface="Arial" charset="0"/>
              </a:rPr>
              <a:t>) is the confidence interval for </a:t>
            </a:r>
            <a:r>
              <a:rPr lang="el-GR" i="1" dirty="0">
                <a:latin typeface="Arial" charset="0"/>
                <a:cs typeface="Arial" charset="0"/>
              </a:rPr>
              <a:t>θ</a:t>
            </a:r>
            <a:r>
              <a:rPr lang="en-US" dirty="0">
                <a:latin typeface="Arial" charset="0"/>
              </a:rPr>
              <a:t> at the </a:t>
            </a:r>
            <a:r>
              <a:rPr lang="en-US" b="1" dirty="0">
                <a:latin typeface="Arial" charset="0"/>
              </a:rPr>
              <a:t>confidence level</a:t>
            </a:r>
            <a:r>
              <a:rPr lang="en-US" dirty="0">
                <a:latin typeface="Arial" charset="0"/>
              </a:rPr>
              <a:t> </a:t>
            </a:r>
            <a:r>
              <a:rPr lang="el-GR" i="1" dirty="0">
                <a:latin typeface="Arial" charset="0"/>
                <a:cs typeface="Arial" charset="0"/>
              </a:rPr>
              <a:t>α</a:t>
            </a:r>
          </a:p>
        </p:txBody>
      </p:sp>
      <p:graphicFrame>
        <p:nvGraphicFramePr>
          <p:cNvPr id="22530" name="Object 4"/>
          <p:cNvGraphicFramePr>
            <a:graphicFrameLocks noChangeAspect="1"/>
          </p:cNvGraphicFramePr>
          <p:nvPr>
            <p:extLst>
              <p:ext uri="{D42A27DB-BD31-4B8C-83A1-F6EECF244321}">
                <p14:modId xmlns:p14="http://schemas.microsoft.com/office/powerpoint/2010/main" val="3705916321"/>
              </p:ext>
            </p:extLst>
          </p:nvPr>
        </p:nvGraphicFramePr>
        <p:xfrm>
          <a:off x="3583094" y="4373896"/>
          <a:ext cx="4000320" cy="646920"/>
        </p:xfrm>
        <a:graphic>
          <a:graphicData uri="http://schemas.openxmlformats.org/presentationml/2006/ole">
            <mc:AlternateContent xmlns:mc="http://schemas.openxmlformats.org/markup-compatibility/2006">
              <mc:Choice xmlns:v="urn:schemas-microsoft-com:vml" Requires="v">
                <p:oleObj spid="_x0000_s116778" name="Equation" r:id="rId3" imgW="1333500" imgH="215900" progId="Equation.3">
                  <p:embed/>
                </p:oleObj>
              </mc:Choice>
              <mc:Fallback>
                <p:oleObj name="Equation" r:id="rId3" imgW="1333500" imgH="215900" progId="Equation.3">
                  <p:embed/>
                  <p:pic>
                    <p:nvPicPr>
                      <p:cNvPr id="0"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3094" y="4373896"/>
                        <a:ext cx="4000320" cy="6469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5"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32</a:t>
            </a:fld>
            <a:endParaRPr lang="en-US" dirty="0"/>
          </a:p>
        </p:txBody>
      </p:sp>
    </p:spTree>
    <p:extLst>
      <p:ext uri="{BB962C8B-B14F-4D97-AF65-F5344CB8AC3E}">
        <p14:creationId xmlns:p14="http://schemas.microsoft.com/office/powerpoint/2010/main" val="369344633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atin typeface="Tahoma" charset="0"/>
              </a:rPr>
              <a:t>Interpretations of confidence interval</a:t>
            </a:r>
          </a:p>
        </p:txBody>
      </p:sp>
      <p:sp>
        <p:nvSpPr>
          <p:cNvPr id="31747" name="AutoShape 3"/>
          <p:cNvSpPr>
            <a:spLocks noGrp="1" noChangeAspect="1" noChangeArrowheads="1"/>
          </p:cNvSpPr>
          <p:nvPr>
            <p:ph idx="1"/>
          </p:nvPr>
        </p:nvSpPr>
        <p:spPr/>
        <p:txBody>
          <a:bodyPr/>
          <a:lstStyle/>
          <a:p>
            <a:r>
              <a:rPr lang="ja-JP" altLang="en-US" dirty="0">
                <a:latin typeface="Arial" charset="0"/>
              </a:rPr>
              <a:t>“</a:t>
            </a:r>
            <a:r>
              <a:rPr lang="en-US" dirty="0">
                <a:latin typeface="Arial" charset="0"/>
              </a:rPr>
              <a:t>Were this procedure to be repeated on multiple samples, the calculated confidence interval (which would differ for each sample) would encompass the true population parameter 90% of the time</a:t>
            </a:r>
            <a:r>
              <a:rPr lang="ja-JP" altLang="en-US" dirty="0">
                <a:latin typeface="Arial" charset="0"/>
              </a:rPr>
              <a:t>”</a:t>
            </a:r>
            <a:endParaRPr lang="en-US" dirty="0">
              <a:latin typeface="Arial" charset="0"/>
            </a:endParaRPr>
          </a:p>
          <a:p>
            <a:endParaRPr lang="en-US" dirty="0" smtClean="0">
              <a:latin typeface="Arial" charset="0"/>
            </a:endParaRPr>
          </a:p>
          <a:p>
            <a:endParaRPr lang="en-US" dirty="0" smtClean="0">
              <a:latin typeface="Arial" charset="0"/>
            </a:endParaRPr>
          </a:p>
          <a:p>
            <a:endParaRPr lang="en-US" dirty="0">
              <a:latin typeface="Arial" charset="0"/>
            </a:endParaRPr>
          </a:p>
          <a:p>
            <a:endParaRPr lang="en-US" dirty="0">
              <a:latin typeface="Arial" charset="0"/>
            </a:endParaRPr>
          </a:p>
          <a:p>
            <a:r>
              <a:rPr lang="ja-JP" altLang="en-US" dirty="0">
                <a:latin typeface="Arial" charset="0"/>
              </a:rPr>
              <a:t>“</a:t>
            </a:r>
            <a:r>
              <a:rPr lang="en-US" dirty="0">
                <a:latin typeface="Arial" charset="0"/>
              </a:rPr>
              <a:t>The confidence interval for </a:t>
            </a:r>
            <a:r>
              <a:rPr lang="el-GR" i="1" dirty="0">
                <a:latin typeface="Arial" charset="0"/>
                <a:cs typeface="Arial" charset="0"/>
              </a:rPr>
              <a:t>α</a:t>
            </a:r>
            <a:r>
              <a:rPr lang="en-US" dirty="0">
                <a:latin typeface="Arial" charset="0"/>
                <a:cs typeface="Arial" charset="0"/>
              </a:rPr>
              <a:t>=0.1 </a:t>
            </a:r>
            <a:r>
              <a:rPr lang="en-US" dirty="0">
                <a:latin typeface="Arial" charset="0"/>
              </a:rPr>
              <a:t>represents values for the population parameter for which the difference between the parameter and the observed estimate is not statistically significant at the </a:t>
            </a:r>
            <a:r>
              <a:rPr lang="en-US" dirty="0">
                <a:latin typeface="Arial" charset="0"/>
                <a:cs typeface="Arial" charset="0"/>
              </a:rPr>
              <a:t>10</a:t>
            </a:r>
            <a:r>
              <a:rPr lang="en-US" dirty="0">
                <a:latin typeface="Arial" charset="0"/>
              </a:rPr>
              <a:t>% level</a:t>
            </a:r>
            <a:r>
              <a:rPr lang="ja-JP" altLang="en-US" dirty="0">
                <a:latin typeface="Arial" charset="0"/>
              </a:rPr>
              <a:t>”</a:t>
            </a:r>
            <a:endParaRPr lang="en-US" dirty="0">
              <a:latin typeface="Arial" charset="0"/>
            </a:endParaRPr>
          </a:p>
        </p:txBody>
      </p:sp>
      <p:sp>
        <p:nvSpPr>
          <p:cNvPr id="4"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33</a:t>
            </a:fld>
            <a:endParaRPr lang="en-US" dirty="0"/>
          </a:p>
        </p:txBody>
      </p:sp>
    </p:spTree>
    <p:extLst>
      <p:ext uri="{BB962C8B-B14F-4D97-AF65-F5344CB8AC3E}">
        <p14:creationId xmlns:p14="http://schemas.microsoft.com/office/powerpoint/2010/main" val="369502783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lstStyle/>
          <a:p>
            <a:r>
              <a:rPr lang="en-US">
                <a:latin typeface="Tahoma" charset="0"/>
              </a:rPr>
              <a:t>Confidence interval for sample mean (1)</a:t>
            </a:r>
          </a:p>
        </p:txBody>
      </p:sp>
      <p:sp>
        <p:nvSpPr>
          <p:cNvPr id="23558" name="Rectangle 3"/>
          <p:cNvSpPr>
            <a:spLocks noGrp="1" noChangeArrowheads="1"/>
          </p:cNvSpPr>
          <p:nvPr>
            <p:ph idx="1"/>
          </p:nvPr>
        </p:nvSpPr>
        <p:spPr/>
        <p:txBody>
          <a:bodyPr/>
          <a:lstStyle/>
          <a:p>
            <a:r>
              <a:rPr lang="en-US" b="1" dirty="0">
                <a:latin typeface="Arial" charset="0"/>
              </a:rPr>
              <a:t>Central limit theorem</a:t>
            </a:r>
            <a:r>
              <a:rPr lang="en-US" dirty="0">
                <a:latin typeface="Arial" charset="0"/>
              </a:rPr>
              <a:t>: the distribution </a:t>
            </a:r>
            <a:r>
              <a:rPr lang="en-US" dirty="0" smtClean="0">
                <a:latin typeface="Arial" charset="0"/>
              </a:rPr>
              <a:t/>
            </a:r>
            <a:br>
              <a:rPr lang="en-US" dirty="0" smtClean="0">
                <a:latin typeface="Arial" charset="0"/>
              </a:rPr>
            </a:br>
            <a:r>
              <a:rPr lang="en-US" dirty="0" smtClean="0">
                <a:latin typeface="Arial" charset="0"/>
              </a:rPr>
              <a:t>of </a:t>
            </a:r>
            <a:r>
              <a:rPr lang="en-US" dirty="0">
                <a:latin typeface="Arial" charset="0"/>
              </a:rPr>
              <a:t>the population mean    </a:t>
            </a:r>
            <a:r>
              <a:rPr lang="en-US" dirty="0" smtClean="0">
                <a:latin typeface="Arial" charset="0"/>
              </a:rPr>
              <a:t>  approaches </a:t>
            </a:r>
            <a:br>
              <a:rPr lang="en-US" dirty="0" smtClean="0">
                <a:latin typeface="Arial" charset="0"/>
              </a:rPr>
            </a:br>
            <a:r>
              <a:rPr lang="en-US" dirty="0" smtClean="0">
                <a:latin typeface="Arial" charset="0"/>
              </a:rPr>
              <a:t>a </a:t>
            </a:r>
            <a:r>
              <a:rPr lang="en-US" dirty="0">
                <a:latin typeface="Arial" charset="0"/>
              </a:rPr>
              <a:t>normal distribution with </a:t>
            </a:r>
            <a:r>
              <a:rPr lang="en-US" dirty="0" smtClean="0">
                <a:latin typeface="Arial" charset="0"/>
              </a:rPr>
              <a:t>mean </a:t>
            </a:r>
            <a:r>
              <a:rPr lang="el-GR" i="1" dirty="0">
                <a:latin typeface="Arial" charset="0"/>
                <a:cs typeface="Arial" charset="0"/>
              </a:rPr>
              <a:t>μ</a:t>
            </a:r>
            <a:r>
              <a:rPr lang="en-US" i="1" baseline="-25000" dirty="0">
                <a:latin typeface="Arial" charset="0"/>
                <a:cs typeface="Arial" charset="0"/>
              </a:rPr>
              <a:t>X</a:t>
            </a:r>
            <a:r>
              <a:rPr lang="en-US" i="1" dirty="0">
                <a:latin typeface="Arial" charset="0"/>
                <a:cs typeface="Arial" charset="0"/>
              </a:rPr>
              <a:t> </a:t>
            </a:r>
            <a:r>
              <a:rPr lang="en-US" dirty="0">
                <a:latin typeface="Arial" charset="0"/>
                <a:cs typeface="Arial" charset="0"/>
              </a:rPr>
              <a:t>and </a:t>
            </a:r>
            <a:r>
              <a:rPr lang="en-US" dirty="0" smtClean="0">
                <a:latin typeface="Arial" charset="0"/>
                <a:cs typeface="Arial" charset="0"/>
              </a:rPr>
              <a:t/>
            </a:r>
            <a:br>
              <a:rPr lang="en-US" dirty="0" smtClean="0">
                <a:latin typeface="Arial" charset="0"/>
                <a:cs typeface="Arial" charset="0"/>
              </a:rPr>
            </a:br>
            <a:r>
              <a:rPr lang="en-US" dirty="0" smtClean="0">
                <a:latin typeface="Arial" charset="0"/>
                <a:cs typeface="Arial" charset="0"/>
              </a:rPr>
              <a:t>variance </a:t>
            </a:r>
            <a:r>
              <a:rPr lang="el-GR" i="1" dirty="0">
                <a:latin typeface="Arial" charset="0"/>
                <a:cs typeface="Arial" charset="0"/>
              </a:rPr>
              <a:t>σ</a:t>
            </a:r>
            <a:r>
              <a:rPr lang="en-US" i="1" baseline="-25000" dirty="0">
                <a:latin typeface="Arial" charset="0"/>
                <a:cs typeface="Arial" charset="0"/>
              </a:rPr>
              <a:t>X</a:t>
            </a:r>
            <a:r>
              <a:rPr lang="en-US" baseline="30000" dirty="0">
                <a:latin typeface="Arial" charset="0"/>
                <a:cs typeface="Arial" charset="0"/>
              </a:rPr>
              <a:t>2</a:t>
            </a:r>
            <a:r>
              <a:rPr lang="en-US" dirty="0">
                <a:latin typeface="Arial" charset="0"/>
                <a:cs typeface="Arial" charset="0"/>
              </a:rPr>
              <a:t>/</a:t>
            </a:r>
            <a:r>
              <a:rPr lang="en-US" i="1" dirty="0" smtClean="0">
                <a:latin typeface="Arial" charset="0"/>
                <a:cs typeface="Arial" charset="0"/>
              </a:rPr>
              <a:t>N</a:t>
            </a:r>
            <a:endParaRPr lang="en-US" dirty="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r>
              <a:rPr lang="en-US" dirty="0" smtClean="0">
                <a:latin typeface="Arial" charset="0"/>
                <a:cs typeface="Arial" charset="0"/>
              </a:rPr>
              <a:t>That </a:t>
            </a:r>
            <a:r>
              <a:rPr lang="en-US" dirty="0">
                <a:latin typeface="Arial" charset="0"/>
                <a:cs typeface="Arial" charset="0"/>
              </a:rPr>
              <a:t>is, the variable</a:t>
            </a:r>
            <a:br>
              <a:rPr lang="en-US" dirty="0">
                <a:latin typeface="Arial" charset="0"/>
                <a:cs typeface="Arial" charset="0"/>
              </a:rPr>
            </a:br>
            <a:r>
              <a:rPr lang="en-US" dirty="0">
                <a:latin typeface="Arial" charset="0"/>
                <a:cs typeface="Arial" charset="0"/>
              </a:rPr>
              <a:t/>
            </a:r>
            <a:br>
              <a:rPr lang="en-US" dirty="0">
                <a:latin typeface="Arial" charset="0"/>
                <a:cs typeface="Arial" charset="0"/>
              </a:rPr>
            </a:br>
            <a:r>
              <a:rPr lang="en-US" dirty="0">
                <a:latin typeface="Arial" charset="0"/>
                <a:cs typeface="Arial" charset="0"/>
              </a:rPr>
              <a:t/>
            </a:r>
            <a:br>
              <a:rPr lang="en-US" dirty="0">
                <a:latin typeface="Arial" charset="0"/>
                <a:cs typeface="Arial" charset="0"/>
              </a:rPr>
            </a:br>
            <a:r>
              <a:rPr lang="en-US" dirty="0">
                <a:latin typeface="Arial" charset="0"/>
                <a:cs typeface="Arial" charset="0"/>
              </a:rPr>
              <a:t/>
            </a:r>
            <a:br>
              <a:rPr lang="en-US" dirty="0">
                <a:latin typeface="Arial" charset="0"/>
                <a:cs typeface="Arial" charset="0"/>
              </a:rPr>
            </a:br>
            <a:r>
              <a:rPr lang="en-US" dirty="0">
                <a:latin typeface="Arial" charset="0"/>
                <a:cs typeface="Arial" charset="0"/>
              </a:rPr>
              <a:t>has a </a:t>
            </a:r>
            <a:r>
              <a:rPr lang="en-US" b="1" dirty="0">
                <a:latin typeface="Arial" charset="0"/>
                <a:cs typeface="Arial" charset="0"/>
              </a:rPr>
              <a:t>standard normal</a:t>
            </a:r>
            <a:r>
              <a:rPr lang="en-US" dirty="0">
                <a:latin typeface="Arial" charset="0"/>
                <a:cs typeface="Arial" charset="0"/>
              </a:rPr>
              <a:t> </a:t>
            </a:r>
            <a:r>
              <a:rPr lang="en-US" dirty="0" smtClean="0">
                <a:latin typeface="Arial" charset="0"/>
                <a:cs typeface="Arial" charset="0"/>
              </a:rPr>
              <a:t>distribution </a:t>
            </a:r>
            <a:br>
              <a:rPr lang="en-US" dirty="0" smtClean="0">
                <a:latin typeface="Arial" charset="0"/>
                <a:cs typeface="Arial" charset="0"/>
              </a:rPr>
            </a:br>
            <a:r>
              <a:rPr lang="en-US" dirty="0" smtClean="0">
                <a:latin typeface="Arial" charset="0"/>
                <a:cs typeface="Arial" charset="0"/>
              </a:rPr>
              <a:t>(</a:t>
            </a:r>
            <a:r>
              <a:rPr lang="en-US" dirty="0">
                <a:latin typeface="Arial" charset="0"/>
                <a:cs typeface="Arial" charset="0"/>
              </a:rPr>
              <a:t>mean 0, variance 1):</a:t>
            </a:r>
          </a:p>
        </p:txBody>
      </p:sp>
      <p:graphicFrame>
        <p:nvGraphicFramePr>
          <p:cNvPr id="23554" name="Object 4"/>
          <p:cNvGraphicFramePr>
            <a:graphicFrameLocks noChangeAspect="1"/>
          </p:cNvGraphicFramePr>
          <p:nvPr>
            <p:extLst>
              <p:ext uri="{D42A27DB-BD31-4B8C-83A1-F6EECF244321}">
                <p14:modId xmlns:p14="http://schemas.microsoft.com/office/powerpoint/2010/main" val="3060239561"/>
              </p:ext>
            </p:extLst>
          </p:nvPr>
        </p:nvGraphicFramePr>
        <p:xfrm>
          <a:off x="4564280" y="2428528"/>
          <a:ext cx="425952" cy="457056"/>
        </p:xfrm>
        <a:graphic>
          <a:graphicData uri="http://schemas.openxmlformats.org/presentationml/2006/ole">
            <mc:AlternateContent xmlns:mc="http://schemas.openxmlformats.org/markup-compatibility/2006">
              <mc:Choice xmlns:v="urn:schemas-microsoft-com:vml" Requires="v">
                <p:oleObj spid="_x0000_s118903" name="Equation" r:id="rId3" imgW="177646" imgH="190335" progId="Equation.3">
                  <p:embed/>
                </p:oleObj>
              </mc:Choice>
              <mc:Fallback>
                <p:oleObj name="Equation" r:id="rId3" imgW="177646" imgH="190335" progId="Equation.3">
                  <p:embed/>
                  <p:pic>
                    <p:nvPicPr>
                      <p:cNvPr id="0" name="Picture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280" y="2428528"/>
                        <a:ext cx="425952" cy="45705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23555" name="Object 6"/>
          <p:cNvGraphicFramePr>
            <a:graphicFrameLocks noChangeAspect="1"/>
          </p:cNvGraphicFramePr>
          <p:nvPr>
            <p:extLst>
              <p:ext uri="{D42A27DB-BD31-4B8C-83A1-F6EECF244321}">
                <p14:modId xmlns:p14="http://schemas.microsoft.com/office/powerpoint/2010/main" val="1928535054"/>
              </p:ext>
            </p:extLst>
          </p:nvPr>
        </p:nvGraphicFramePr>
        <p:xfrm>
          <a:off x="4279988" y="3940696"/>
          <a:ext cx="2552040" cy="1371600"/>
        </p:xfrm>
        <a:graphic>
          <a:graphicData uri="http://schemas.openxmlformats.org/presentationml/2006/ole">
            <mc:AlternateContent xmlns:mc="http://schemas.openxmlformats.org/markup-compatibility/2006">
              <mc:Choice xmlns:v="urn:schemas-microsoft-com:vml" Requires="v">
                <p:oleObj spid="_x0000_s118904" name="Equation" r:id="rId5" imgW="850900" imgH="457200" progId="Equation.3">
                  <p:embed/>
                </p:oleObj>
              </mc:Choice>
              <mc:Fallback>
                <p:oleObj name="Equation" r:id="rId5" imgW="850900" imgH="457200" progId="Equation.3">
                  <p:embed/>
                  <p:pic>
                    <p:nvPicPr>
                      <p:cNvPr id="0" name="Picture 1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9988" y="3940696"/>
                        <a:ext cx="2552040" cy="13716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23556" name="Object 7"/>
          <p:cNvGraphicFramePr>
            <a:graphicFrameLocks noChangeAspect="1"/>
          </p:cNvGraphicFramePr>
          <p:nvPr>
            <p:extLst>
              <p:ext uri="{D42A27DB-BD31-4B8C-83A1-F6EECF244321}">
                <p14:modId xmlns:p14="http://schemas.microsoft.com/office/powerpoint/2010/main" val="1277667543"/>
              </p:ext>
            </p:extLst>
          </p:nvPr>
        </p:nvGraphicFramePr>
        <p:xfrm>
          <a:off x="1709738" y="6893024"/>
          <a:ext cx="6097587" cy="1189037"/>
        </p:xfrm>
        <a:graphic>
          <a:graphicData uri="http://schemas.openxmlformats.org/presentationml/2006/ole">
            <mc:AlternateContent xmlns:mc="http://schemas.openxmlformats.org/markup-compatibility/2006">
              <mc:Choice xmlns:v="urn:schemas-microsoft-com:vml" Requires="v">
                <p:oleObj spid="_x0000_s118905" name="Equation" r:id="rId7" imgW="2532240" imgH="484560" progId="Equation.3">
                  <p:embed/>
                </p:oleObj>
              </mc:Choice>
              <mc:Fallback>
                <p:oleObj name="Equation" r:id="rId7" imgW="2532240" imgH="484560" progId="Equation.3">
                  <p:embed/>
                  <p:pic>
                    <p:nvPicPr>
                      <p:cNvPr id="0" name="Picture 1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9738" y="6893024"/>
                        <a:ext cx="6097587" cy="118903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pic>
        <p:nvPicPr>
          <p:cNvPr id="23559"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9938" y="1492424"/>
            <a:ext cx="4714240" cy="64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34</a:t>
            </a:fld>
            <a:endParaRPr lang="en-US" dirty="0"/>
          </a:p>
        </p:txBody>
      </p:sp>
    </p:spTree>
    <p:extLst>
      <p:ext uri="{BB962C8B-B14F-4D97-AF65-F5344CB8AC3E}">
        <p14:creationId xmlns:p14="http://schemas.microsoft.com/office/powerpoint/2010/main" val="322151699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p:txBody>
          <a:bodyPr/>
          <a:lstStyle/>
          <a:p>
            <a:r>
              <a:rPr lang="en-US">
                <a:latin typeface="Tahoma" charset="0"/>
              </a:rPr>
              <a:t>Confidence interval for sample mean (2)</a:t>
            </a:r>
          </a:p>
        </p:txBody>
      </p:sp>
      <p:sp>
        <p:nvSpPr>
          <p:cNvPr id="24582" name="Rectangle 3"/>
          <p:cNvSpPr>
            <a:spLocks noGrp="1" noChangeArrowheads="1"/>
          </p:cNvSpPr>
          <p:nvPr>
            <p:ph idx="1"/>
          </p:nvPr>
        </p:nvSpPr>
        <p:spPr/>
        <p:txBody>
          <a:bodyPr/>
          <a:lstStyle/>
          <a:p>
            <a:r>
              <a:rPr lang="ja-JP" altLang="en-US" dirty="0">
                <a:latin typeface="Arial" charset="0"/>
                <a:cs typeface="Arial" charset="0"/>
              </a:rPr>
              <a:t>“</a:t>
            </a:r>
            <a:r>
              <a:rPr lang="en-US" dirty="0">
                <a:latin typeface="Arial" charset="0"/>
                <a:cs typeface="Arial" charset="0"/>
              </a:rPr>
              <a:t>Inverting</a:t>
            </a:r>
            <a:r>
              <a:rPr lang="ja-JP" altLang="en-US" dirty="0">
                <a:latin typeface="Arial" charset="0"/>
                <a:cs typeface="Arial" charset="0"/>
              </a:rPr>
              <a:t>”</a:t>
            </a:r>
            <a:r>
              <a:rPr lang="en-US" dirty="0">
                <a:latin typeface="Arial" charset="0"/>
                <a:cs typeface="Arial" charset="0"/>
              </a:rPr>
              <a:t> this, if we </a:t>
            </a:r>
            <a:r>
              <a:rPr lang="en-US" b="1" dirty="0">
                <a:latin typeface="Arial" charset="0"/>
                <a:cs typeface="Arial" charset="0"/>
              </a:rPr>
              <a:t>observe</a:t>
            </a:r>
            <a:r>
              <a:rPr lang="en-US" dirty="0">
                <a:latin typeface="Arial" charset="0"/>
                <a:cs typeface="Arial" charset="0"/>
              </a:rPr>
              <a:t> a sample mean   </a:t>
            </a:r>
            <a:r>
              <a:rPr lang="en-US" dirty="0" smtClean="0">
                <a:latin typeface="Arial" charset="0"/>
                <a:cs typeface="Arial" charset="0"/>
              </a:rPr>
              <a:t> , </a:t>
            </a:r>
            <a:r>
              <a:rPr lang="en-US" dirty="0">
                <a:latin typeface="Arial" charset="0"/>
                <a:cs typeface="Arial" charset="0"/>
              </a:rPr>
              <a:t>the confidence interval for </a:t>
            </a:r>
            <a:r>
              <a:rPr lang="el-GR" i="1" dirty="0">
                <a:latin typeface="Arial" charset="0"/>
                <a:cs typeface="Arial" charset="0"/>
              </a:rPr>
              <a:t>μ</a:t>
            </a:r>
            <a:r>
              <a:rPr lang="en-US" i="1" baseline="-25000" dirty="0">
                <a:latin typeface="Arial" charset="0"/>
                <a:cs typeface="Arial" charset="0"/>
              </a:rPr>
              <a:t>X</a:t>
            </a:r>
            <a:r>
              <a:rPr lang="en-US" i="1" dirty="0">
                <a:latin typeface="Arial" charset="0"/>
                <a:cs typeface="Arial" charset="0"/>
              </a:rPr>
              <a:t> </a:t>
            </a:r>
            <a:r>
              <a:rPr lang="en-US" dirty="0">
                <a:latin typeface="Arial" charset="0"/>
                <a:cs typeface="Arial" charset="0"/>
              </a:rPr>
              <a:t>reads</a:t>
            </a:r>
            <a:endParaRPr lang="en-US" i="1" dirty="0">
              <a:latin typeface="Arial" charset="0"/>
              <a:cs typeface="Arial" charset="0"/>
            </a:endParaRPr>
          </a:p>
          <a:p>
            <a:endParaRPr lang="en-US" i="1" dirty="0">
              <a:latin typeface="Arial" charset="0"/>
              <a:cs typeface="Arial" charset="0"/>
            </a:endParaRPr>
          </a:p>
          <a:p>
            <a:endParaRPr lang="en-US" i="1" dirty="0">
              <a:latin typeface="Arial" charset="0"/>
              <a:cs typeface="Arial" charset="0"/>
            </a:endParaRPr>
          </a:p>
          <a:p>
            <a:endParaRPr lang="en-US" i="1" dirty="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endParaRPr lang="en-US" dirty="0">
              <a:latin typeface="Arial" charset="0"/>
              <a:cs typeface="Arial" charset="0"/>
            </a:endParaRPr>
          </a:p>
          <a:p>
            <a:r>
              <a:rPr lang="en-US" dirty="0" smtClean="0">
                <a:latin typeface="Arial" charset="0"/>
                <a:cs typeface="Arial" charset="0"/>
              </a:rPr>
              <a:t>We </a:t>
            </a:r>
            <a:r>
              <a:rPr lang="en-US" dirty="0">
                <a:latin typeface="Arial" charset="0"/>
                <a:cs typeface="Arial" charset="0"/>
              </a:rPr>
              <a:t>typically </a:t>
            </a:r>
            <a:r>
              <a:rPr lang="en-US" dirty="0" smtClean="0">
                <a:latin typeface="Arial" charset="0"/>
                <a:cs typeface="Arial" charset="0"/>
              </a:rPr>
              <a:t>don</a:t>
            </a:r>
            <a:r>
              <a:rPr lang="en-GB" dirty="0" smtClean="0">
                <a:latin typeface="Arial" charset="0"/>
                <a:cs typeface="Arial" charset="0"/>
              </a:rPr>
              <a:t>’</a:t>
            </a:r>
            <a:r>
              <a:rPr lang="en-US" dirty="0" smtClean="0">
                <a:latin typeface="Arial" charset="0"/>
                <a:cs typeface="Arial" charset="0"/>
              </a:rPr>
              <a:t>t </a:t>
            </a:r>
            <a:r>
              <a:rPr lang="en-US" dirty="0">
                <a:latin typeface="Arial" charset="0"/>
                <a:cs typeface="Arial" charset="0"/>
              </a:rPr>
              <a:t>know </a:t>
            </a:r>
            <a:r>
              <a:rPr lang="el-GR" i="1" dirty="0" smtClean="0">
                <a:latin typeface="Arial" charset="0"/>
                <a:cs typeface="Arial" charset="0"/>
              </a:rPr>
              <a:t>σ</a:t>
            </a:r>
            <a:r>
              <a:rPr lang="en-US" i="1" baseline="-25000" dirty="0" smtClean="0">
                <a:latin typeface="Arial" charset="0"/>
                <a:cs typeface="Arial" charset="0"/>
              </a:rPr>
              <a:t>X</a:t>
            </a:r>
            <a:r>
              <a:rPr lang="en-US" i="1" dirty="0">
                <a:latin typeface="Arial" charset="0"/>
                <a:cs typeface="Arial" charset="0"/>
              </a:rPr>
              <a:t> </a:t>
            </a:r>
            <a:r>
              <a:rPr lang="en-US" dirty="0" smtClean="0">
                <a:latin typeface="Arial" charset="0"/>
                <a:cs typeface="Arial" charset="0"/>
              </a:rPr>
              <a:t>and then </a:t>
            </a:r>
            <a:br>
              <a:rPr lang="en-US" dirty="0" smtClean="0">
                <a:latin typeface="Arial" charset="0"/>
                <a:cs typeface="Arial" charset="0"/>
              </a:rPr>
            </a:br>
            <a:r>
              <a:rPr lang="en-US" dirty="0" smtClean="0">
                <a:latin typeface="Arial" charset="0"/>
                <a:cs typeface="Arial" charset="0"/>
              </a:rPr>
              <a:t>substitute </a:t>
            </a:r>
            <a:r>
              <a:rPr lang="en-US" dirty="0">
                <a:latin typeface="Arial" charset="0"/>
                <a:cs typeface="Arial" charset="0"/>
              </a:rPr>
              <a:t>our </a:t>
            </a:r>
            <a:r>
              <a:rPr lang="en-US" b="1" dirty="0" smtClean="0">
                <a:latin typeface="Arial" charset="0"/>
                <a:cs typeface="Arial" charset="0"/>
              </a:rPr>
              <a:t>best estimate</a:t>
            </a:r>
            <a:r>
              <a:rPr lang="en-US" dirty="0" smtClean="0">
                <a:latin typeface="Arial" charset="0"/>
                <a:cs typeface="Arial" charset="0"/>
              </a:rPr>
              <a:t> </a:t>
            </a:r>
            <a:r>
              <a:rPr lang="en-US" i="1" dirty="0" err="1">
                <a:latin typeface="Arial" charset="0"/>
              </a:rPr>
              <a:t>s</a:t>
            </a:r>
            <a:r>
              <a:rPr lang="en-US" i="1" baseline="-25000" dirty="0" err="1">
                <a:latin typeface="Arial" charset="0"/>
                <a:cs typeface="Arial" charset="0"/>
              </a:rPr>
              <a:t>X</a:t>
            </a:r>
            <a:endParaRPr lang="en-US" dirty="0">
              <a:latin typeface="Arial" charset="0"/>
              <a:cs typeface="Arial" charset="0"/>
            </a:endParaRPr>
          </a:p>
          <a:p>
            <a:pPr>
              <a:buFont typeface="Monotype Sorts" charset="0"/>
              <a:buNone/>
            </a:pPr>
            <a:endParaRPr lang="en-US" i="1" dirty="0">
              <a:latin typeface="Arial" charset="0"/>
              <a:cs typeface="Arial" charset="0"/>
            </a:endParaRPr>
          </a:p>
        </p:txBody>
      </p:sp>
      <p:graphicFrame>
        <p:nvGraphicFramePr>
          <p:cNvPr id="24578" name="Object 4"/>
          <p:cNvGraphicFramePr>
            <a:graphicFrameLocks noChangeAspect="1"/>
          </p:cNvGraphicFramePr>
          <p:nvPr>
            <p:extLst>
              <p:ext uri="{D42A27DB-BD31-4B8C-83A1-F6EECF244321}">
                <p14:modId xmlns:p14="http://schemas.microsoft.com/office/powerpoint/2010/main" val="460677165"/>
              </p:ext>
            </p:extLst>
          </p:nvPr>
        </p:nvGraphicFramePr>
        <p:xfrm>
          <a:off x="7808472" y="2016965"/>
          <a:ext cx="462844" cy="548641"/>
        </p:xfrm>
        <a:graphic>
          <a:graphicData uri="http://schemas.openxmlformats.org/presentationml/2006/ole">
            <mc:AlternateContent xmlns:mc="http://schemas.openxmlformats.org/markup-compatibility/2006">
              <mc:Choice xmlns:v="urn:schemas-microsoft-com:vml" Requires="v">
                <p:oleObj spid="_x0000_s119921" name="Equation" r:id="rId3" imgW="139579" imgH="164957" progId="Equation.3">
                  <p:embed/>
                </p:oleObj>
              </mc:Choice>
              <mc:Fallback>
                <p:oleObj name="Equation" r:id="rId3" imgW="139579" imgH="164957" progId="Equation.3">
                  <p:embed/>
                  <p:pic>
                    <p:nvPicPr>
                      <p:cNvPr id="0" name="Picture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72" y="2016965"/>
                        <a:ext cx="462844" cy="5486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24579" name="Object 5"/>
          <p:cNvGraphicFramePr>
            <a:graphicFrameLocks noChangeAspect="1"/>
          </p:cNvGraphicFramePr>
          <p:nvPr>
            <p:extLst>
              <p:ext uri="{D42A27DB-BD31-4B8C-83A1-F6EECF244321}">
                <p14:modId xmlns:p14="http://schemas.microsoft.com/office/powerpoint/2010/main" val="4280967293"/>
              </p:ext>
            </p:extLst>
          </p:nvPr>
        </p:nvGraphicFramePr>
        <p:xfrm>
          <a:off x="2095320" y="3004592"/>
          <a:ext cx="8655552" cy="578880"/>
        </p:xfrm>
        <a:graphic>
          <a:graphicData uri="http://schemas.openxmlformats.org/presentationml/2006/ole">
            <mc:AlternateContent xmlns:mc="http://schemas.openxmlformats.org/markup-compatibility/2006">
              <mc:Choice xmlns:v="urn:schemas-microsoft-com:vml" Requires="v">
                <p:oleObj spid="_x0000_s119922" name="Equation" r:id="rId5" imgW="3606800" imgH="241300" progId="Equation.3">
                  <p:embed/>
                </p:oleObj>
              </mc:Choice>
              <mc:Fallback>
                <p:oleObj name="Equation" r:id="rId5" imgW="3606800" imgH="241300" progId="Equation.3">
                  <p:embed/>
                  <p:pic>
                    <p:nvPicPr>
                      <p:cNvPr id="0" name="Picture 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320" y="3004592"/>
                        <a:ext cx="8655552" cy="57888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24580" name="Object 7"/>
          <p:cNvGraphicFramePr>
            <a:graphicFrameLocks noChangeAspect="1"/>
          </p:cNvGraphicFramePr>
          <p:nvPr>
            <p:extLst>
              <p:ext uri="{D42A27DB-BD31-4B8C-83A1-F6EECF244321}">
                <p14:modId xmlns:p14="http://schemas.microsoft.com/office/powerpoint/2010/main" val="1540491329"/>
              </p:ext>
            </p:extLst>
          </p:nvPr>
        </p:nvGraphicFramePr>
        <p:xfrm>
          <a:off x="1317824" y="6100936"/>
          <a:ext cx="5638800" cy="1189038"/>
        </p:xfrm>
        <a:graphic>
          <a:graphicData uri="http://schemas.openxmlformats.org/presentationml/2006/ole">
            <mc:AlternateContent xmlns:mc="http://schemas.openxmlformats.org/markup-compatibility/2006">
              <mc:Choice xmlns:v="urn:schemas-microsoft-com:vml" Requires="v">
                <p:oleObj spid="_x0000_s119923" name="Equation" r:id="rId7" imgW="2340360" imgH="484560" progId="Equation.3">
                  <p:embed/>
                </p:oleObj>
              </mc:Choice>
              <mc:Fallback>
                <p:oleObj name="Equation" r:id="rId7" imgW="2340360" imgH="484560" progId="Equation.3">
                  <p:embed/>
                  <p:pic>
                    <p:nvPicPr>
                      <p:cNvPr id="0" name="Picture 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7824" y="6100936"/>
                        <a:ext cx="5638800" cy="11890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pic>
        <p:nvPicPr>
          <p:cNvPr id="24583"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2480" y="3796680"/>
            <a:ext cx="5400600" cy="46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35</a:t>
            </a:fld>
            <a:endParaRPr lang="en-US" dirty="0"/>
          </a:p>
        </p:txBody>
      </p:sp>
    </p:spTree>
    <p:extLst>
      <p:ext uri="{BB962C8B-B14F-4D97-AF65-F5344CB8AC3E}">
        <p14:creationId xmlns:p14="http://schemas.microsoft.com/office/powerpoint/2010/main" val="250451403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atin typeface="Tahoma" charset="0"/>
              </a:rPr>
              <a:t>Hypothesis testing</a:t>
            </a:r>
          </a:p>
        </p:txBody>
      </p:sp>
      <p:sp>
        <p:nvSpPr>
          <p:cNvPr id="32771" name="Rectangle 3"/>
          <p:cNvSpPr>
            <a:spLocks noGrp="1" noChangeArrowheads="1"/>
          </p:cNvSpPr>
          <p:nvPr>
            <p:ph idx="1"/>
          </p:nvPr>
        </p:nvSpPr>
        <p:spPr/>
        <p:txBody>
          <a:bodyPr/>
          <a:lstStyle/>
          <a:p>
            <a:r>
              <a:rPr lang="en-US" dirty="0">
                <a:latin typeface="Arial" charset="0"/>
              </a:rPr>
              <a:t>Should we </a:t>
            </a:r>
            <a:r>
              <a:rPr lang="en-US" b="1" dirty="0">
                <a:latin typeface="Arial" charset="0"/>
              </a:rPr>
              <a:t>accept</a:t>
            </a:r>
            <a:r>
              <a:rPr lang="en-US" dirty="0">
                <a:latin typeface="Arial" charset="0"/>
              </a:rPr>
              <a:t> or </a:t>
            </a:r>
            <a:r>
              <a:rPr lang="en-US" b="1" dirty="0">
                <a:latin typeface="Arial" charset="0"/>
              </a:rPr>
              <a:t>reject</a:t>
            </a:r>
            <a:r>
              <a:rPr lang="en-US" dirty="0">
                <a:latin typeface="Arial" charset="0"/>
              </a:rPr>
              <a:t> a hypothesis (e.g., </a:t>
            </a:r>
            <a:r>
              <a:rPr lang="en-US" dirty="0" smtClean="0">
                <a:latin typeface="Arial" charset="0"/>
              </a:rPr>
              <a:t>‘men </a:t>
            </a:r>
            <a:r>
              <a:rPr lang="en-US" dirty="0">
                <a:latin typeface="Arial" charset="0"/>
              </a:rPr>
              <a:t>are taller than </a:t>
            </a:r>
            <a:r>
              <a:rPr lang="en-US" dirty="0" smtClean="0">
                <a:latin typeface="Arial" charset="0"/>
              </a:rPr>
              <a:t>women’) </a:t>
            </a:r>
            <a:r>
              <a:rPr lang="en-US" dirty="0">
                <a:latin typeface="Arial" charset="0"/>
              </a:rPr>
              <a:t>given the data available</a:t>
            </a:r>
            <a:r>
              <a:rPr lang="en-US" dirty="0" smtClean="0">
                <a:latin typeface="Arial" charset="0"/>
              </a:rPr>
              <a:t>?</a:t>
            </a:r>
          </a:p>
          <a:p>
            <a:endParaRPr lang="en-US" dirty="0" smtClean="0">
              <a:latin typeface="Arial" charset="0"/>
            </a:endParaRPr>
          </a:p>
          <a:p>
            <a:endParaRPr lang="en-US" dirty="0">
              <a:latin typeface="Arial" charset="0"/>
            </a:endParaRPr>
          </a:p>
          <a:p>
            <a:r>
              <a:rPr lang="en-US" dirty="0">
                <a:latin typeface="Arial" charset="0"/>
              </a:rPr>
              <a:t>Typical question in </a:t>
            </a:r>
            <a:r>
              <a:rPr lang="en-US" dirty="0" smtClean="0">
                <a:latin typeface="Arial" charset="0"/>
              </a:rPr>
              <a:t>data mining</a:t>
            </a:r>
            <a:r>
              <a:rPr lang="en-US" dirty="0">
                <a:latin typeface="Arial" charset="0"/>
              </a:rPr>
              <a:t>: is one </a:t>
            </a:r>
            <a:r>
              <a:rPr lang="en-US" dirty="0" smtClean="0">
                <a:latin typeface="Arial" charset="0"/>
              </a:rPr>
              <a:t>method </a:t>
            </a:r>
            <a:br>
              <a:rPr lang="en-US" dirty="0" smtClean="0">
                <a:latin typeface="Arial" charset="0"/>
              </a:rPr>
            </a:br>
            <a:r>
              <a:rPr lang="en-US" dirty="0" smtClean="0">
                <a:latin typeface="Arial" charset="0"/>
              </a:rPr>
              <a:t>or model</a:t>
            </a:r>
            <a:r>
              <a:rPr lang="en-US" i="1" dirty="0" smtClean="0">
                <a:latin typeface="Arial" charset="0"/>
              </a:rPr>
              <a:t> significantly</a:t>
            </a:r>
            <a:r>
              <a:rPr lang="en-US" dirty="0" smtClean="0">
                <a:latin typeface="Arial" charset="0"/>
              </a:rPr>
              <a:t> </a:t>
            </a:r>
            <a:r>
              <a:rPr lang="en-US" dirty="0">
                <a:latin typeface="Arial" charset="0"/>
              </a:rPr>
              <a:t>better than another</a:t>
            </a:r>
            <a:r>
              <a:rPr lang="en-US" dirty="0" smtClean="0">
                <a:latin typeface="Arial" charset="0"/>
              </a:rPr>
              <a:t>?</a:t>
            </a:r>
          </a:p>
          <a:p>
            <a:endParaRPr lang="en-US" dirty="0" smtClean="0">
              <a:latin typeface="Arial" charset="0"/>
            </a:endParaRPr>
          </a:p>
          <a:p>
            <a:endParaRPr lang="en-US" dirty="0">
              <a:latin typeface="Arial" charset="0"/>
            </a:endParaRPr>
          </a:p>
          <a:p>
            <a:r>
              <a:rPr lang="en-US" dirty="0">
                <a:latin typeface="Arial" charset="0"/>
              </a:rPr>
              <a:t>Results are often </a:t>
            </a:r>
            <a:r>
              <a:rPr lang="en-US" dirty="0" smtClean="0">
                <a:latin typeface="Arial" charset="0"/>
              </a:rPr>
              <a:t>only publishable </a:t>
            </a:r>
            <a:r>
              <a:rPr lang="en-US" dirty="0">
                <a:latin typeface="Arial" charset="0"/>
              </a:rPr>
              <a:t>if they </a:t>
            </a:r>
            <a:r>
              <a:rPr lang="en-US" dirty="0" smtClean="0">
                <a:latin typeface="Arial" charset="0"/>
              </a:rPr>
              <a:t/>
            </a:r>
            <a:br>
              <a:rPr lang="en-US" dirty="0" smtClean="0">
                <a:latin typeface="Arial" charset="0"/>
              </a:rPr>
            </a:br>
            <a:r>
              <a:rPr lang="en-US" dirty="0" smtClean="0">
                <a:latin typeface="Arial" charset="0"/>
              </a:rPr>
              <a:t>show a significant </a:t>
            </a:r>
            <a:r>
              <a:rPr lang="en-US" dirty="0">
                <a:latin typeface="Arial" charset="0"/>
              </a:rPr>
              <a:t>improvement </a:t>
            </a:r>
            <a:r>
              <a:rPr lang="en-US" dirty="0" smtClean="0">
                <a:latin typeface="Arial" charset="0"/>
              </a:rPr>
              <a:t>at </a:t>
            </a:r>
            <a:br>
              <a:rPr lang="en-US" dirty="0" smtClean="0">
                <a:latin typeface="Arial" charset="0"/>
              </a:rPr>
            </a:br>
            <a:r>
              <a:rPr lang="en-US" dirty="0" smtClean="0">
                <a:latin typeface="Arial" charset="0"/>
              </a:rPr>
              <a:t>significance </a:t>
            </a:r>
            <a:r>
              <a:rPr lang="en-US" dirty="0">
                <a:latin typeface="Arial" charset="0"/>
              </a:rPr>
              <a:t>level </a:t>
            </a:r>
            <a:r>
              <a:rPr lang="el-GR" i="1" dirty="0">
                <a:latin typeface="Arial" charset="0"/>
                <a:cs typeface="Arial" charset="0"/>
              </a:rPr>
              <a:t>α</a:t>
            </a:r>
            <a:r>
              <a:rPr lang="en-US" dirty="0">
                <a:latin typeface="Arial" charset="0"/>
                <a:cs typeface="Arial" charset="0"/>
              </a:rPr>
              <a:t>=0.05</a:t>
            </a:r>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960" y="3106703"/>
            <a:ext cx="3824676" cy="512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36</a:t>
            </a:fld>
            <a:endParaRPr lang="en-US" dirty="0"/>
          </a:p>
        </p:txBody>
      </p:sp>
    </p:spTree>
    <p:extLst>
      <p:ext uri="{BB962C8B-B14F-4D97-AF65-F5344CB8AC3E}">
        <p14:creationId xmlns:p14="http://schemas.microsoft.com/office/powerpoint/2010/main" val="110810094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atin typeface="Tahoma" charset="0"/>
              </a:rPr>
              <a:t>Confirmatory data analysis</a:t>
            </a:r>
          </a:p>
        </p:txBody>
      </p:sp>
      <p:sp>
        <p:nvSpPr>
          <p:cNvPr id="33795" name="Rectangle 3"/>
          <p:cNvSpPr>
            <a:spLocks noGrp="1" noChangeArrowheads="1"/>
          </p:cNvSpPr>
          <p:nvPr>
            <p:ph idx="1"/>
          </p:nvPr>
        </p:nvSpPr>
        <p:spPr/>
        <p:txBody>
          <a:bodyPr/>
          <a:lstStyle/>
          <a:p>
            <a:r>
              <a:rPr lang="en-US" dirty="0">
                <a:latin typeface="Arial" charset="0"/>
              </a:rPr>
              <a:t>Assuming that the </a:t>
            </a:r>
            <a:r>
              <a:rPr lang="en-US" b="1" dirty="0">
                <a:latin typeface="Arial" charset="0"/>
              </a:rPr>
              <a:t>null hypothesis</a:t>
            </a:r>
            <a:r>
              <a:rPr lang="en-US" dirty="0">
                <a:latin typeface="Arial" charset="0"/>
              </a:rPr>
              <a:t> is </a:t>
            </a:r>
            <a:r>
              <a:rPr lang="en-US" b="1" dirty="0">
                <a:latin typeface="Arial" charset="0"/>
              </a:rPr>
              <a:t>true</a:t>
            </a:r>
            <a:r>
              <a:rPr lang="en-US" dirty="0">
                <a:latin typeface="Arial" charset="0"/>
              </a:rPr>
              <a:t>, what is the </a:t>
            </a:r>
            <a:r>
              <a:rPr lang="en-US" b="1" dirty="0">
                <a:latin typeface="Arial" charset="0"/>
              </a:rPr>
              <a:t>probability</a:t>
            </a:r>
            <a:r>
              <a:rPr lang="en-US" dirty="0">
                <a:latin typeface="Arial" charset="0"/>
              </a:rPr>
              <a:t> of observing a value for the </a:t>
            </a:r>
            <a:r>
              <a:rPr lang="en-US" b="1" dirty="0">
                <a:latin typeface="Arial" charset="0"/>
              </a:rPr>
              <a:t>test statistic</a:t>
            </a:r>
            <a:r>
              <a:rPr lang="en-US" dirty="0">
                <a:latin typeface="Arial" charset="0"/>
              </a:rPr>
              <a:t> that is </a:t>
            </a:r>
            <a:r>
              <a:rPr lang="en-US" b="1" dirty="0">
                <a:latin typeface="Arial" charset="0"/>
              </a:rPr>
              <a:t>at least as extreme</a:t>
            </a:r>
            <a:r>
              <a:rPr lang="en-US" dirty="0">
                <a:latin typeface="Arial" charset="0"/>
              </a:rPr>
              <a:t> as the value that was actually observed?</a:t>
            </a:r>
          </a:p>
          <a:p>
            <a:endParaRPr lang="en-US" dirty="0" smtClean="0">
              <a:latin typeface="Arial" charset="0"/>
            </a:endParaRPr>
          </a:p>
          <a:p>
            <a:endParaRPr lang="en-US" dirty="0">
              <a:latin typeface="Arial" charset="0"/>
            </a:endParaRPr>
          </a:p>
          <a:p>
            <a:r>
              <a:rPr lang="en-US" dirty="0">
                <a:latin typeface="Arial" charset="0"/>
              </a:rPr>
              <a:t>Null </a:t>
            </a:r>
            <a:r>
              <a:rPr lang="en-US" dirty="0" smtClean="0">
                <a:latin typeface="Arial" charset="0"/>
              </a:rPr>
              <a:t>hypothesis</a:t>
            </a:r>
            <a:r>
              <a:rPr lang="en-US" dirty="0">
                <a:latin typeface="Arial" charset="0"/>
              </a:rPr>
              <a:t>: </a:t>
            </a:r>
            <a:endParaRPr lang="en-US" dirty="0" smtClean="0">
              <a:latin typeface="Arial" charset="0"/>
            </a:endParaRPr>
          </a:p>
          <a:p>
            <a:pPr lvl="1"/>
            <a:r>
              <a:rPr lang="en-US" dirty="0" smtClean="0">
                <a:latin typeface="Arial" charset="0"/>
              </a:rPr>
              <a:t>coin/die </a:t>
            </a:r>
            <a:r>
              <a:rPr lang="en-US" dirty="0">
                <a:latin typeface="Arial" charset="0"/>
              </a:rPr>
              <a:t>is fair, </a:t>
            </a:r>
            <a:endParaRPr lang="en-US" dirty="0" smtClean="0">
              <a:latin typeface="Arial" charset="0"/>
            </a:endParaRPr>
          </a:p>
          <a:p>
            <a:pPr lvl="1"/>
            <a:r>
              <a:rPr lang="en-US" dirty="0" smtClean="0">
                <a:latin typeface="Arial" charset="0"/>
              </a:rPr>
              <a:t>no </a:t>
            </a:r>
            <a:r>
              <a:rPr lang="en-US" dirty="0">
                <a:latin typeface="Arial" charset="0"/>
              </a:rPr>
              <a:t>difference between classification methods, </a:t>
            </a:r>
            <a:endParaRPr lang="en-US" dirty="0" smtClean="0">
              <a:latin typeface="Arial" charset="0"/>
            </a:endParaRPr>
          </a:p>
          <a:p>
            <a:pPr lvl="1"/>
            <a:r>
              <a:rPr lang="en-US" dirty="0" smtClean="0">
                <a:latin typeface="Arial" charset="0"/>
              </a:rPr>
              <a:t>random variables </a:t>
            </a:r>
            <a:r>
              <a:rPr lang="en-US" i="1" dirty="0" smtClean="0">
                <a:latin typeface="Arial" charset="0"/>
              </a:rPr>
              <a:t>X</a:t>
            </a:r>
            <a:r>
              <a:rPr lang="en-US" dirty="0" smtClean="0">
                <a:latin typeface="Arial" charset="0"/>
              </a:rPr>
              <a:t> and </a:t>
            </a:r>
            <a:r>
              <a:rPr lang="en-US" i="1" dirty="0" smtClean="0">
                <a:latin typeface="Arial" charset="0"/>
              </a:rPr>
              <a:t>Y</a:t>
            </a:r>
            <a:r>
              <a:rPr lang="en-US" dirty="0" smtClean="0">
                <a:latin typeface="Arial" charset="0"/>
              </a:rPr>
              <a:t> are independent, …</a:t>
            </a:r>
          </a:p>
          <a:p>
            <a:endParaRPr lang="en-US" dirty="0">
              <a:latin typeface="Arial" charset="0"/>
            </a:endParaRPr>
          </a:p>
          <a:p>
            <a:r>
              <a:rPr lang="en-US" dirty="0">
                <a:latin typeface="Arial" charset="0"/>
              </a:rPr>
              <a:t>Test statistic: </a:t>
            </a:r>
            <a:endParaRPr lang="en-US" dirty="0" smtClean="0">
              <a:latin typeface="Arial" charset="0"/>
            </a:endParaRPr>
          </a:p>
          <a:p>
            <a:pPr lvl="1"/>
            <a:r>
              <a:rPr lang="en-US" dirty="0" smtClean="0">
                <a:latin typeface="Arial" charset="0"/>
              </a:rPr>
              <a:t>number </a:t>
            </a:r>
            <a:r>
              <a:rPr lang="en-US" dirty="0">
                <a:latin typeface="Arial" charset="0"/>
              </a:rPr>
              <a:t>of </a:t>
            </a:r>
            <a:r>
              <a:rPr lang="en-US" dirty="0" smtClean="0">
                <a:latin typeface="Arial" charset="0"/>
              </a:rPr>
              <a:t>heads, </a:t>
            </a:r>
          </a:p>
          <a:p>
            <a:pPr lvl="1"/>
            <a:r>
              <a:rPr lang="en-US" dirty="0" smtClean="0">
                <a:latin typeface="Arial" charset="0"/>
              </a:rPr>
              <a:t>difference </a:t>
            </a:r>
            <a:r>
              <a:rPr lang="en-US" dirty="0">
                <a:latin typeface="Arial" charset="0"/>
              </a:rPr>
              <a:t>between performance </a:t>
            </a:r>
            <a:r>
              <a:rPr lang="en-US" dirty="0" smtClean="0">
                <a:latin typeface="Arial" charset="0"/>
              </a:rPr>
              <a:t>scores, </a:t>
            </a:r>
          </a:p>
          <a:p>
            <a:pPr lvl="1"/>
            <a:r>
              <a:rPr lang="en-US" dirty="0" smtClean="0">
                <a:latin typeface="Arial" charset="0"/>
              </a:rPr>
              <a:t>chi-squared statistic as normalized sum of squared difference between observed and expected frequencies under the null hypothesis, …</a:t>
            </a:r>
            <a:endParaRPr lang="en-US" dirty="0">
              <a:latin typeface="Arial" charset="0"/>
            </a:endParaRPr>
          </a:p>
        </p:txBody>
      </p:sp>
      <p:sp>
        <p:nvSpPr>
          <p:cNvPr id="4"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37</a:t>
            </a:fld>
            <a:endParaRPr lang="en-US" dirty="0"/>
          </a:p>
        </p:txBody>
      </p:sp>
    </p:spTree>
    <p:extLst>
      <p:ext uri="{BB962C8B-B14F-4D97-AF65-F5344CB8AC3E}">
        <p14:creationId xmlns:p14="http://schemas.microsoft.com/office/powerpoint/2010/main" val="35077853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atin typeface="Tahoma" charset="0"/>
              </a:rPr>
              <a:t>Procedure</a:t>
            </a:r>
          </a:p>
        </p:txBody>
      </p:sp>
      <p:sp>
        <p:nvSpPr>
          <p:cNvPr id="34819" name="Rectangle 3"/>
          <p:cNvSpPr>
            <a:spLocks noGrp="1" noChangeArrowheads="1"/>
          </p:cNvSpPr>
          <p:nvPr>
            <p:ph idx="1"/>
          </p:nvPr>
        </p:nvSpPr>
        <p:spPr/>
        <p:txBody>
          <a:bodyPr/>
          <a:lstStyle/>
          <a:p>
            <a:r>
              <a:rPr lang="en-US" dirty="0">
                <a:latin typeface="Arial" charset="0"/>
              </a:rPr>
              <a:t>Formulate the </a:t>
            </a:r>
            <a:r>
              <a:rPr lang="en-US" b="1" dirty="0">
                <a:latin typeface="Arial" charset="0"/>
              </a:rPr>
              <a:t>null</a:t>
            </a:r>
            <a:r>
              <a:rPr lang="en-US" dirty="0">
                <a:latin typeface="Arial" charset="0"/>
              </a:rPr>
              <a:t> (</a:t>
            </a:r>
            <a:r>
              <a:rPr lang="ja-JP" altLang="en-US" dirty="0">
                <a:latin typeface="Arial" charset="0"/>
              </a:rPr>
              <a:t>“</a:t>
            </a:r>
            <a:r>
              <a:rPr lang="en-US" dirty="0">
                <a:latin typeface="Arial" charset="0"/>
              </a:rPr>
              <a:t>simple</a:t>
            </a:r>
            <a:r>
              <a:rPr lang="ja-JP" altLang="en-US" dirty="0">
                <a:latin typeface="Arial" charset="0"/>
              </a:rPr>
              <a:t>”</a:t>
            </a:r>
            <a:r>
              <a:rPr lang="en-US" dirty="0">
                <a:latin typeface="Arial" charset="0"/>
              </a:rPr>
              <a:t>) </a:t>
            </a:r>
            <a:r>
              <a:rPr lang="en-US" b="1" dirty="0" smtClean="0">
                <a:latin typeface="Arial" charset="0"/>
              </a:rPr>
              <a:t>hypothesis</a:t>
            </a:r>
          </a:p>
          <a:p>
            <a:endParaRPr lang="en-US" dirty="0">
              <a:latin typeface="Arial" charset="0"/>
            </a:endParaRPr>
          </a:p>
          <a:p>
            <a:r>
              <a:rPr lang="en-US" dirty="0">
                <a:latin typeface="Arial" charset="0"/>
                <a:cs typeface="Arial" charset="0"/>
              </a:rPr>
              <a:t>Define a </a:t>
            </a:r>
            <a:r>
              <a:rPr lang="en-US" b="1" dirty="0">
                <a:latin typeface="Arial" charset="0"/>
                <a:cs typeface="Arial" charset="0"/>
              </a:rPr>
              <a:t>significance level</a:t>
            </a:r>
            <a:r>
              <a:rPr lang="en-US" dirty="0">
                <a:latin typeface="Arial" charset="0"/>
                <a:cs typeface="Arial" charset="0"/>
              </a:rPr>
              <a:t> </a:t>
            </a:r>
            <a:r>
              <a:rPr lang="el-GR" i="1" dirty="0" smtClean="0">
                <a:latin typeface="Arial" charset="0"/>
                <a:cs typeface="Arial" charset="0"/>
              </a:rPr>
              <a:t>α</a:t>
            </a:r>
            <a:endParaRPr lang="en-GB" dirty="0" smtClean="0">
              <a:latin typeface="Arial" charset="0"/>
              <a:cs typeface="Arial" charset="0"/>
            </a:endParaRPr>
          </a:p>
          <a:p>
            <a:endParaRPr lang="en-US" i="1" dirty="0">
              <a:latin typeface="Arial" charset="0"/>
              <a:cs typeface="Arial" charset="0"/>
            </a:endParaRPr>
          </a:p>
          <a:p>
            <a:r>
              <a:rPr lang="en-US" dirty="0">
                <a:latin typeface="Arial" charset="0"/>
              </a:rPr>
              <a:t>Define a </a:t>
            </a:r>
            <a:r>
              <a:rPr lang="en-US" b="1" dirty="0">
                <a:latin typeface="Arial" charset="0"/>
              </a:rPr>
              <a:t>test statistic</a:t>
            </a:r>
            <a:r>
              <a:rPr lang="en-US" dirty="0">
                <a:latin typeface="Arial" charset="0"/>
              </a:rPr>
              <a:t> </a:t>
            </a:r>
            <a:r>
              <a:rPr lang="el-GR" i="1" dirty="0">
                <a:latin typeface="Arial" charset="0"/>
                <a:cs typeface="Arial" charset="0"/>
              </a:rPr>
              <a:t>θ</a:t>
            </a:r>
            <a:r>
              <a:rPr lang="en-US" i="1" dirty="0">
                <a:latin typeface="Arial" charset="0"/>
                <a:cs typeface="Arial" charset="0"/>
              </a:rPr>
              <a:t> </a:t>
            </a:r>
            <a:r>
              <a:rPr lang="en-US" dirty="0">
                <a:latin typeface="Arial" charset="0"/>
                <a:cs typeface="Arial" charset="0"/>
              </a:rPr>
              <a:t>with a known probability distribution under the null </a:t>
            </a:r>
            <a:r>
              <a:rPr lang="en-US" dirty="0" smtClean="0">
                <a:latin typeface="Arial" charset="0"/>
                <a:cs typeface="Arial" charset="0"/>
              </a:rPr>
              <a:t>hypothesis</a:t>
            </a:r>
          </a:p>
          <a:p>
            <a:endParaRPr lang="en-US" dirty="0">
              <a:latin typeface="Arial" charset="0"/>
              <a:cs typeface="Arial" charset="0"/>
            </a:endParaRPr>
          </a:p>
          <a:p>
            <a:r>
              <a:rPr lang="en-US" dirty="0">
                <a:latin typeface="Arial" charset="0"/>
                <a:cs typeface="Arial" charset="0"/>
              </a:rPr>
              <a:t>Compute </a:t>
            </a:r>
            <a:r>
              <a:rPr lang="el-GR" i="1" dirty="0">
                <a:latin typeface="Arial" charset="0"/>
                <a:cs typeface="Arial" charset="0"/>
              </a:rPr>
              <a:t>θ</a:t>
            </a:r>
            <a:r>
              <a:rPr lang="en-US" i="1" dirty="0" smtClean="0">
                <a:latin typeface="Arial" charset="0"/>
                <a:cs typeface="Arial" charset="0"/>
              </a:rPr>
              <a:t>*</a:t>
            </a:r>
            <a:r>
              <a:rPr lang="en-US" dirty="0" smtClean="0">
                <a:latin typeface="Arial" charset="0"/>
                <a:cs typeface="Arial" charset="0"/>
              </a:rPr>
              <a:t> as the </a:t>
            </a:r>
            <a:r>
              <a:rPr lang="en-US" dirty="0">
                <a:latin typeface="Arial" charset="0"/>
                <a:cs typeface="Arial" charset="0"/>
              </a:rPr>
              <a:t>value of </a:t>
            </a:r>
            <a:r>
              <a:rPr lang="el-GR" i="1" dirty="0">
                <a:latin typeface="Arial" charset="0"/>
                <a:cs typeface="Arial" charset="0"/>
              </a:rPr>
              <a:t>θ</a:t>
            </a:r>
            <a:r>
              <a:rPr lang="en-US" dirty="0">
                <a:latin typeface="Arial" charset="0"/>
                <a:cs typeface="Arial" charset="0"/>
              </a:rPr>
              <a:t> from the </a:t>
            </a:r>
            <a:r>
              <a:rPr lang="en-US" b="1" dirty="0">
                <a:latin typeface="Arial" charset="0"/>
                <a:cs typeface="Arial" charset="0"/>
              </a:rPr>
              <a:t>observed </a:t>
            </a:r>
            <a:r>
              <a:rPr lang="en-US" b="1" dirty="0" smtClean="0">
                <a:latin typeface="Arial" charset="0"/>
                <a:cs typeface="Arial" charset="0"/>
              </a:rPr>
              <a:t>data</a:t>
            </a:r>
          </a:p>
          <a:p>
            <a:endParaRPr lang="en-US" dirty="0">
              <a:latin typeface="Arial" charset="0"/>
              <a:cs typeface="Arial" charset="0"/>
            </a:endParaRPr>
          </a:p>
          <a:p>
            <a:r>
              <a:rPr lang="en-US" dirty="0">
                <a:latin typeface="Arial" charset="0"/>
                <a:cs typeface="Arial" charset="0"/>
              </a:rPr>
              <a:t>Compute the </a:t>
            </a:r>
            <a:r>
              <a:rPr lang="en-US" b="1" i="1" dirty="0">
                <a:latin typeface="Arial" charset="0"/>
                <a:cs typeface="Arial" charset="0"/>
              </a:rPr>
              <a:t>p</a:t>
            </a:r>
            <a:r>
              <a:rPr lang="en-US" b="1" dirty="0">
                <a:latin typeface="Arial" charset="0"/>
                <a:cs typeface="Arial" charset="0"/>
              </a:rPr>
              <a:t>-value</a:t>
            </a:r>
            <a:r>
              <a:rPr lang="en-US" dirty="0">
                <a:latin typeface="Arial" charset="0"/>
                <a:cs typeface="Arial" charset="0"/>
              </a:rPr>
              <a:t>: the probability of </a:t>
            </a:r>
            <a:r>
              <a:rPr lang="el-GR" i="1" dirty="0">
                <a:latin typeface="Arial" charset="0"/>
                <a:cs typeface="Arial" charset="0"/>
              </a:rPr>
              <a:t>θ</a:t>
            </a:r>
            <a:r>
              <a:rPr lang="en-US" i="1" dirty="0">
                <a:latin typeface="Arial" charset="0"/>
                <a:cs typeface="Arial" charset="0"/>
              </a:rPr>
              <a:t> </a:t>
            </a:r>
            <a:r>
              <a:rPr lang="en-US" dirty="0">
                <a:latin typeface="Arial" charset="0"/>
                <a:cs typeface="Arial" charset="0"/>
              </a:rPr>
              <a:t>under the null hypothesis at least as extreme as the observed value </a:t>
            </a:r>
            <a:r>
              <a:rPr lang="el-GR" i="1" dirty="0">
                <a:latin typeface="Arial" charset="0"/>
                <a:cs typeface="Arial" charset="0"/>
              </a:rPr>
              <a:t>θ</a:t>
            </a:r>
            <a:r>
              <a:rPr lang="en-US" i="1" dirty="0" smtClean="0">
                <a:latin typeface="Arial" charset="0"/>
                <a:cs typeface="Arial" charset="0"/>
              </a:rPr>
              <a:t>*</a:t>
            </a:r>
          </a:p>
          <a:p>
            <a:endParaRPr lang="en-US" i="1" dirty="0">
              <a:latin typeface="Arial" charset="0"/>
              <a:cs typeface="Arial" charset="0"/>
            </a:endParaRPr>
          </a:p>
          <a:p>
            <a:r>
              <a:rPr lang="en-US" b="1" dirty="0">
                <a:latin typeface="Arial" charset="0"/>
                <a:cs typeface="Arial" charset="0"/>
              </a:rPr>
              <a:t>Reject</a:t>
            </a:r>
            <a:r>
              <a:rPr lang="en-US" dirty="0">
                <a:latin typeface="Arial" charset="0"/>
                <a:cs typeface="Arial" charset="0"/>
              </a:rPr>
              <a:t> the null hypothesis if the </a:t>
            </a:r>
            <a:r>
              <a:rPr lang="en-US" i="1" dirty="0">
                <a:latin typeface="Arial" charset="0"/>
                <a:cs typeface="Arial" charset="0"/>
              </a:rPr>
              <a:t>p</a:t>
            </a:r>
            <a:r>
              <a:rPr lang="en-US" dirty="0">
                <a:latin typeface="Arial" charset="0"/>
                <a:cs typeface="Arial" charset="0"/>
              </a:rPr>
              <a:t>-value is </a:t>
            </a:r>
            <a:r>
              <a:rPr lang="en-US" b="1" dirty="0">
                <a:latin typeface="Arial" charset="0"/>
                <a:cs typeface="Arial" charset="0"/>
              </a:rPr>
              <a:t>smaller</a:t>
            </a:r>
            <a:r>
              <a:rPr lang="en-US" dirty="0">
                <a:latin typeface="Arial" charset="0"/>
                <a:cs typeface="Arial" charset="0"/>
              </a:rPr>
              <a:t> than the significance </a:t>
            </a:r>
            <a:r>
              <a:rPr lang="en-US" dirty="0" smtClean="0">
                <a:latin typeface="Arial" charset="0"/>
                <a:cs typeface="Arial" charset="0"/>
              </a:rPr>
              <a:t>level </a:t>
            </a:r>
            <a:r>
              <a:rPr lang="el-GR" i="1" dirty="0">
                <a:latin typeface="Arial" charset="0"/>
                <a:cs typeface="Arial" charset="0"/>
              </a:rPr>
              <a:t>α</a:t>
            </a:r>
            <a:endParaRPr lang="en-US" dirty="0">
              <a:latin typeface="Arial" charset="0"/>
              <a:cs typeface="Arial" charset="0"/>
            </a:endParaRPr>
          </a:p>
        </p:txBody>
      </p:sp>
      <p:sp>
        <p:nvSpPr>
          <p:cNvPr id="4"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38</a:t>
            </a:fld>
            <a:endParaRPr lang="en-US" dirty="0"/>
          </a:p>
        </p:txBody>
      </p:sp>
    </p:spTree>
    <p:extLst>
      <p:ext uri="{BB962C8B-B14F-4D97-AF65-F5344CB8AC3E}">
        <p14:creationId xmlns:p14="http://schemas.microsoft.com/office/powerpoint/2010/main" val="404025273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atin typeface="Tahoma" charset="0"/>
              </a:rPr>
              <a:t>In terms of confidence intervals</a:t>
            </a:r>
          </a:p>
        </p:txBody>
      </p:sp>
      <p:sp>
        <p:nvSpPr>
          <p:cNvPr id="35843" name="Rectangle 3"/>
          <p:cNvSpPr>
            <a:spLocks noGrp="1" noChangeArrowheads="1"/>
          </p:cNvSpPr>
          <p:nvPr>
            <p:ph idx="1"/>
          </p:nvPr>
        </p:nvSpPr>
        <p:spPr/>
        <p:txBody>
          <a:bodyPr/>
          <a:lstStyle/>
          <a:p>
            <a:r>
              <a:rPr lang="en-US" dirty="0">
                <a:solidFill>
                  <a:srgbClr val="777777"/>
                </a:solidFill>
                <a:latin typeface="Arial" charset="0"/>
              </a:rPr>
              <a:t>Formulate the </a:t>
            </a:r>
            <a:r>
              <a:rPr lang="en-US" i="1" dirty="0">
                <a:solidFill>
                  <a:srgbClr val="777777"/>
                </a:solidFill>
                <a:latin typeface="Arial" charset="0"/>
              </a:rPr>
              <a:t>null</a:t>
            </a:r>
            <a:r>
              <a:rPr lang="en-US" dirty="0">
                <a:solidFill>
                  <a:srgbClr val="777777"/>
                </a:solidFill>
                <a:latin typeface="Arial" charset="0"/>
              </a:rPr>
              <a:t> (</a:t>
            </a:r>
            <a:r>
              <a:rPr lang="ja-JP" altLang="en-US" dirty="0">
                <a:solidFill>
                  <a:srgbClr val="777777"/>
                </a:solidFill>
                <a:latin typeface="Arial" charset="0"/>
              </a:rPr>
              <a:t>“</a:t>
            </a:r>
            <a:r>
              <a:rPr lang="en-US" dirty="0">
                <a:solidFill>
                  <a:srgbClr val="777777"/>
                </a:solidFill>
                <a:latin typeface="Arial" charset="0"/>
              </a:rPr>
              <a:t>simple</a:t>
            </a:r>
            <a:r>
              <a:rPr lang="ja-JP" altLang="en-US" dirty="0">
                <a:solidFill>
                  <a:srgbClr val="777777"/>
                </a:solidFill>
                <a:latin typeface="Arial" charset="0"/>
              </a:rPr>
              <a:t>”</a:t>
            </a:r>
            <a:r>
              <a:rPr lang="en-US" dirty="0">
                <a:solidFill>
                  <a:srgbClr val="777777"/>
                </a:solidFill>
                <a:latin typeface="Arial" charset="0"/>
              </a:rPr>
              <a:t>) </a:t>
            </a:r>
            <a:r>
              <a:rPr lang="en-US" i="1" dirty="0" smtClean="0">
                <a:solidFill>
                  <a:srgbClr val="777777"/>
                </a:solidFill>
                <a:latin typeface="Arial" charset="0"/>
              </a:rPr>
              <a:t>hypothesi</a:t>
            </a:r>
            <a:r>
              <a:rPr lang="en-US" dirty="0" smtClean="0">
                <a:solidFill>
                  <a:srgbClr val="777777"/>
                </a:solidFill>
                <a:latin typeface="Arial" charset="0"/>
              </a:rPr>
              <a:t>s</a:t>
            </a:r>
          </a:p>
          <a:p>
            <a:endParaRPr lang="en-US" dirty="0">
              <a:solidFill>
                <a:srgbClr val="777777"/>
              </a:solidFill>
              <a:latin typeface="Arial" charset="0"/>
            </a:endParaRPr>
          </a:p>
          <a:p>
            <a:r>
              <a:rPr lang="en-US" dirty="0">
                <a:solidFill>
                  <a:srgbClr val="777777"/>
                </a:solidFill>
                <a:latin typeface="Arial" charset="0"/>
                <a:cs typeface="Arial" charset="0"/>
              </a:rPr>
              <a:t>Define a </a:t>
            </a:r>
            <a:r>
              <a:rPr lang="en-US" i="1" dirty="0">
                <a:solidFill>
                  <a:srgbClr val="777777"/>
                </a:solidFill>
                <a:latin typeface="Arial" charset="0"/>
                <a:cs typeface="Arial" charset="0"/>
              </a:rPr>
              <a:t>significance level</a:t>
            </a:r>
            <a:r>
              <a:rPr lang="en-US" dirty="0">
                <a:solidFill>
                  <a:srgbClr val="777777"/>
                </a:solidFill>
                <a:latin typeface="Arial" charset="0"/>
                <a:cs typeface="Arial" charset="0"/>
              </a:rPr>
              <a:t> </a:t>
            </a:r>
            <a:r>
              <a:rPr lang="el-GR" i="1" dirty="0" smtClean="0">
                <a:solidFill>
                  <a:srgbClr val="777777"/>
                </a:solidFill>
                <a:latin typeface="Arial" charset="0"/>
                <a:cs typeface="Arial" charset="0"/>
              </a:rPr>
              <a:t>α</a:t>
            </a:r>
            <a:endParaRPr lang="en-GB" dirty="0" smtClean="0">
              <a:solidFill>
                <a:srgbClr val="777777"/>
              </a:solidFill>
              <a:latin typeface="Arial" charset="0"/>
              <a:cs typeface="Arial" charset="0"/>
            </a:endParaRPr>
          </a:p>
          <a:p>
            <a:endParaRPr lang="en-US" i="1" dirty="0">
              <a:solidFill>
                <a:srgbClr val="777777"/>
              </a:solidFill>
              <a:latin typeface="Arial" charset="0"/>
              <a:cs typeface="Arial" charset="0"/>
            </a:endParaRPr>
          </a:p>
          <a:p>
            <a:r>
              <a:rPr lang="en-US" dirty="0">
                <a:solidFill>
                  <a:srgbClr val="777777"/>
                </a:solidFill>
                <a:latin typeface="Arial" charset="0"/>
              </a:rPr>
              <a:t>Define a </a:t>
            </a:r>
            <a:r>
              <a:rPr lang="en-US" i="1" dirty="0">
                <a:solidFill>
                  <a:srgbClr val="777777"/>
                </a:solidFill>
                <a:latin typeface="Arial" charset="0"/>
              </a:rPr>
              <a:t>test statistic</a:t>
            </a:r>
            <a:r>
              <a:rPr lang="en-US" dirty="0">
                <a:solidFill>
                  <a:srgbClr val="777777"/>
                </a:solidFill>
                <a:latin typeface="Arial" charset="0"/>
              </a:rPr>
              <a:t> </a:t>
            </a:r>
            <a:r>
              <a:rPr lang="el-GR" i="1" dirty="0">
                <a:solidFill>
                  <a:srgbClr val="777777"/>
                </a:solidFill>
                <a:latin typeface="Arial" charset="0"/>
                <a:cs typeface="Arial" charset="0"/>
              </a:rPr>
              <a:t>θ</a:t>
            </a:r>
            <a:r>
              <a:rPr lang="en-US" i="1" dirty="0">
                <a:solidFill>
                  <a:srgbClr val="777777"/>
                </a:solidFill>
                <a:latin typeface="Arial" charset="0"/>
                <a:cs typeface="Arial" charset="0"/>
              </a:rPr>
              <a:t> </a:t>
            </a:r>
            <a:r>
              <a:rPr lang="en-US" dirty="0">
                <a:solidFill>
                  <a:srgbClr val="777777"/>
                </a:solidFill>
                <a:latin typeface="Arial" charset="0"/>
                <a:cs typeface="Arial" charset="0"/>
              </a:rPr>
              <a:t>with a known probability distribution under the null </a:t>
            </a:r>
            <a:r>
              <a:rPr lang="en-US" dirty="0" smtClean="0">
                <a:solidFill>
                  <a:srgbClr val="777777"/>
                </a:solidFill>
                <a:latin typeface="Arial" charset="0"/>
                <a:cs typeface="Arial" charset="0"/>
              </a:rPr>
              <a:t>hypothesis</a:t>
            </a:r>
          </a:p>
          <a:p>
            <a:endParaRPr lang="en-US" dirty="0">
              <a:solidFill>
                <a:srgbClr val="777777"/>
              </a:solidFill>
              <a:latin typeface="Arial" charset="0"/>
              <a:cs typeface="Arial" charset="0"/>
            </a:endParaRPr>
          </a:p>
          <a:p>
            <a:r>
              <a:rPr lang="en-US" dirty="0">
                <a:solidFill>
                  <a:srgbClr val="777777"/>
                </a:solidFill>
                <a:latin typeface="Arial" charset="0"/>
                <a:cs typeface="Arial" charset="0"/>
              </a:rPr>
              <a:t>Compute the value of </a:t>
            </a:r>
            <a:r>
              <a:rPr lang="el-GR" i="1" dirty="0">
                <a:solidFill>
                  <a:srgbClr val="777777"/>
                </a:solidFill>
                <a:latin typeface="Arial" charset="0"/>
                <a:cs typeface="Arial" charset="0"/>
              </a:rPr>
              <a:t>θ</a:t>
            </a:r>
            <a:r>
              <a:rPr lang="en-US" dirty="0">
                <a:solidFill>
                  <a:srgbClr val="777777"/>
                </a:solidFill>
                <a:latin typeface="Arial" charset="0"/>
                <a:cs typeface="Arial" charset="0"/>
              </a:rPr>
              <a:t> from the observed </a:t>
            </a:r>
            <a:r>
              <a:rPr lang="en-US" dirty="0" smtClean="0">
                <a:solidFill>
                  <a:srgbClr val="777777"/>
                </a:solidFill>
                <a:latin typeface="Arial" charset="0"/>
                <a:cs typeface="Arial" charset="0"/>
              </a:rPr>
              <a:t>data</a:t>
            </a:r>
          </a:p>
          <a:p>
            <a:endParaRPr lang="en-US" dirty="0">
              <a:solidFill>
                <a:srgbClr val="777777"/>
              </a:solidFill>
              <a:latin typeface="Arial" charset="0"/>
              <a:cs typeface="Arial" charset="0"/>
            </a:endParaRPr>
          </a:p>
          <a:p>
            <a:r>
              <a:rPr lang="en-US" dirty="0">
                <a:latin typeface="Arial" charset="0"/>
                <a:cs typeface="Arial" charset="0"/>
              </a:rPr>
              <a:t>Compute the </a:t>
            </a:r>
            <a:r>
              <a:rPr lang="en-US" b="1" dirty="0">
                <a:latin typeface="Arial" charset="0"/>
                <a:cs typeface="Arial" charset="0"/>
              </a:rPr>
              <a:t>confidence interval</a:t>
            </a:r>
            <a:r>
              <a:rPr lang="en-US" dirty="0">
                <a:latin typeface="Arial" charset="0"/>
                <a:cs typeface="Arial" charset="0"/>
              </a:rPr>
              <a:t> for </a:t>
            </a:r>
            <a:r>
              <a:rPr lang="el-GR" i="1" dirty="0">
                <a:latin typeface="Arial" charset="0"/>
                <a:cs typeface="Arial" charset="0"/>
              </a:rPr>
              <a:t>θ</a:t>
            </a:r>
            <a:r>
              <a:rPr lang="en-US" i="1" dirty="0">
                <a:latin typeface="Arial" charset="0"/>
                <a:cs typeface="Arial" charset="0"/>
              </a:rPr>
              <a:t> </a:t>
            </a:r>
            <a:r>
              <a:rPr lang="en-US" dirty="0">
                <a:latin typeface="Arial" charset="0"/>
                <a:cs typeface="Arial" charset="0"/>
              </a:rPr>
              <a:t>under the null hypothesis for confidence level </a:t>
            </a:r>
            <a:r>
              <a:rPr lang="el-GR" i="1" dirty="0" smtClean="0">
                <a:latin typeface="Arial" charset="0"/>
                <a:cs typeface="Arial" charset="0"/>
              </a:rPr>
              <a:t>α</a:t>
            </a:r>
            <a:endParaRPr lang="en-GB" i="1" dirty="0" smtClean="0">
              <a:latin typeface="Arial" charset="0"/>
              <a:cs typeface="Arial" charset="0"/>
            </a:endParaRPr>
          </a:p>
          <a:p>
            <a:endParaRPr lang="en-US" dirty="0">
              <a:latin typeface="Arial" charset="0"/>
              <a:cs typeface="Arial" charset="0"/>
            </a:endParaRPr>
          </a:p>
          <a:p>
            <a:r>
              <a:rPr lang="en-US" b="1" dirty="0">
                <a:latin typeface="Arial" charset="0"/>
                <a:cs typeface="Arial" charset="0"/>
              </a:rPr>
              <a:t>Reject</a:t>
            </a:r>
            <a:r>
              <a:rPr lang="en-US" dirty="0">
                <a:latin typeface="Arial" charset="0"/>
                <a:cs typeface="Arial" charset="0"/>
              </a:rPr>
              <a:t> the null hypothesis if the observed value </a:t>
            </a:r>
            <a:r>
              <a:rPr lang="el-GR" i="1" dirty="0">
                <a:latin typeface="Arial" charset="0"/>
                <a:cs typeface="Arial" charset="0"/>
              </a:rPr>
              <a:t>θ</a:t>
            </a:r>
            <a:r>
              <a:rPr lang="en-US" i="1" dirty="0">
                <a:latin typeface="Arial" charset="0"/>
                <a:cs typeface="Arial" charset="0"/>
              </a:rPr>
              <a:t>*</a:t>
            </a:r>
            <a:r>
              <a:rPr lang="en-US" dirty="0">
                <a:latin typeface="Arial" charset="0"/>
                <a:cs typeface="Arial" charset="0"/>
              </a:rPr>
              <a:t> is </a:t>
            </a:r>
            <a:r>
              <a:rPr lang="en-US" b="1" dirty="0">
                <a:latin typeface="Arial" charset="0"/>
                <a:cs typeface="Arial" charset="0"/>
              </a:rPr>
              <a:t>outside</a:t>
            </a:r>
            <a:r>
              <a:rPr lang="en-US" dirty="0">
                <a:latin typeface="Arial" charset="0"/>
                <a:cs typeface="Arial" charset="0"/>
              </a:rPr>
              <a:t> the confidence interval</a:t>
            </a:r>
          </a:p>
        </p:txBody>
      </p:sp>
      <p:sp>
        <p:nvSpPr>
          <p:cNvPr id="4"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39</a:t>
            </a:fld>
            <a:endParaRPr lang="en-US" dirty="0"/>
          </a:p>
        </p:txBody>
      </p:sp>
    </p:spTree>
    <p:extLst>
      <p:ext uri="{BB962C8B-B14F-4D97-AF65-F5344CB8AC3E}">
        <p14:creationId xmlns:p14="http://schemas.microsoft.com/office/powerpoint/2010/main" val="23108592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dirty="0" smtClean="0">
                <a:latin typeface="Tahoma" charset="0"/>
              </a:rPr>
              <a:t>Probabilistic reasoning</a:t>
            </a:r>
            <a:endParaRPr lang="en-US" dirty="0">
              <a:latin typeface="Tahoma" charset="0"/>
            </a:endParaRPr>
          </a:p>
        </p:txBody>
      </p:sp>
      <p:sp>
        <p:nvSpPr>
          <p:cNvPr id="4"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4</a:t>
            </a:fld>
            <a:endParaRPr lang="en-US" dirty="0"/>
          </a:p>
        </p:txBody>
      </p:sp>
      <p:cxnSp>
        <p:nvCxnSpPr>
          <p:cNvPr id="7" name="Straight Arrow Connector 6"/>
          <p:cNvCxnSpPr/>
          <p:nvPr/>
        </p:nvCxnSpPr>
        <p:spPr bwMode="auto">
          <a:xfrm flipV="1">
            <a:off x="1749872" y="2356520"/>
            <a:ext cx="0" cy="5616624"/>
          </a:xfrm>
          <a:prstGeom prst="straightConnector1">
            <a:avLst/>
          </a:prstGeom>
          <a:blipFill dpi="0" rotWithShape="0">
            <a:blip r:embed="rId2"/>
            <a:srcRect/>
            <a:tile tx="0" ty="0" sx="100000" sy="100000" flip="none" algn="tl"/>
          </a:blipFill>
          <a:ln w="76200" cap="flat" cmpd="sng" algn="ctr">
            <a:solidFill>
              <a:schemeClr val="bg2"/>
            </a:solidFill>
            <a:prstDash val="solid"/>
            <a:round/>
            <a:headEnd type="none" w="med" len="med"/>
            <a:tailEnd type="triangle" w="lg" len="lg"/>
          </a:ln>
          <a:effectLst/>
        </p:spPr>
      </p:cxnSp>
      <p:cxnSp>
        <p:nvCxnSpPr>
          <p:cNvPr id="13" name="Straight Arrow Connector 12"/>
          <p:cNvCxnSpPr/>
          <p:nvPr/>
        </p:nvCxnSpPr>
        <p:spPr bwMode="auto">
          <a:xfrm flipV="1">
            <a:off x="1533848" y="7757120"/>
            <a:ext cx="9865096" cy="8384"/>
          </a:xfrm>
          <a:prstGeom prst="straightConnector1">
            <a:avLst/>
          </a:prstGeom>
          <a:blipFill dpi="0" rotWithShape="0">
            <a:blip r:embed="rId2"/>
            <a:srcRect/>
            <a:tile tx="0" ty="0" sx="100000" sy="100000" flip="none" algn="tl"/>
          </a:blipFill>
          <a:ln w="76200" cap="flat" cmpd="sng" algn="ctr">
            <a:solidFill>
              <a:schemeClr val="bg2"/>
            </a:solidFill>
            <a:prstDash val="solid"/>
            <a:round/>
            <a:headEnd type="none" w="med" len="med"/>
            <a:tailEnd type="triangle" w="lg" len="lg"/>
          </a:ln>
          <a:effectLst/>
        </p:spPr>
      </p:cxnSp>
      <p:pic>
        <p:nvPicPr>
          <p:cNvPr id="18" name="Picture 17" descr="test_sca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672" y="700336"/>
            <a:ext cx="3563282" cy="2304256"/>
          </a:xfrm>
          <a:prstGeom prst="rect">
            <a:avLst/>
          </a:prstGeom>
        </p:spPr>
      </p:pic>
      <p:pic>
        <p:nvPicPr>
          <p:cNvPr id="19" name="Picture 18" descr="191_big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280" y="1204392"/>
            <a:ext cx="3434856" cy="2576142"/>
          </a:xfrm>
          <a:prstGeom prst="rect">
            <a:avLst/>
          </a:prstGeom>
        </p:spPr>
      </p:pic>
      <p:sp>
        <p:nvSpPr>
          <p:cNvPr id="20" name="TextBox 19"/>
          <p:cNvSpPr txBox="1"/>
          <p:nvPr/>
        </p:nvSpPr>
        <p:spPr bwMode="auto">
          <a:xfrm rot="16200000">
            <a:off x="495722" y="4186733"/>
            <a:ext cx="1728193" cy="5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rtlCol="0">
            <a:spAutoFit/>
          </a:bodyPr>
          <a:lstStyle/>
          <a:p>
            <a:pPr eaLnBrk="1" hangingPunct="1">
              <a:buClr>
                <a:srgbClr val="C00000"/>
              </a:buClr>
            </a:pPr>
            <a:r>
              <a:rPr lang="en-US" sz="2500" dirty="0" smtClean="0">
                <a:solidFill>
                  <a:schemeClr val="bg1"/>
                </a:solidFill>
                <a:latin typeface="+mj-lt"/>
              </a:rPr>
              <a:t>Logic</a:t>
            </a:r>
            <a:endParaRPr lang="en-US" sz="2500" dirty="0">
              <a:solidFill>
                <a:schemeClr val="bg1"/>
              </a:solidFill>
              <a:latin typeface="+mj-lt"/>
            </a:endParaRPr>
          </a:p>
        </p:txBody>
      </p:sp>
      <p:sp>
        <p:nvSpPr>
          <p:cNvPr id="23" name="TextBox 22"/>
          <p:cNvSpPr txBox="1"/>
          <p:nvPr/>
        </p:nvSpPr>
        <p:spPr bwMode="auto">
          <a:xfrm>
            <a:off x="6430392" y="7889155"/>
            <a:ext cx="2736304" cy="5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rtlCol="0">
            <a:spAutoFit/>
          </a:bodyPr>
          <a:lstStyle/>
          <a:p>
            <a:pPr eaLnBrk="1" hangingPunct="1">
              <a:buClr>
                <a:srgbClr val="C00000"/>
              </a:buClr>
            </a:pPr>
            <a:r>
              <a:rPr lang="en-US" sz="2500" dirty="0" smtClean="0">
                <a:solidFill>
                  <a:schemeClr val="bg1"/>
                </a:solidFill>
                <a:latin typeface="+mj-lt"/>
              </a:rPr>
              <a:t>Uncertainty</a:t>
            </a:r>
            <a:endParaRPr lang="en-US" sz="2500" dirty="0">
              <a:solidFill>
                <a:schemeClr val="bg1"/>
              </a:solidFill>
              <a:latin typeface="+mj-lt"/>
            </a:endParaRPr>
          </a:p>
        </p:txBody>
      </p:sp>
      <p:pic>
        <p:nvPicPr>
          <p:cNvPr id="2" name="Picture 1" descr="Hockey_stick_chart_ipcc_larg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799" y="3364632"/>
            <a:ext cx="3082161" cy="2172924"/>
          </a:xfrm>
          <a:prstGeom prst="rect">
            <a:avLst/>
          </a:prstGeom>
        </p:spPr>
      </p:pic>
      <p:pic>
        <p:nvPicPr>
          <p:cNvPr id="3" name="Picture 2" descr="RedDie.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8624" y="6388968"/>
            <a:ext cx="1512168" cy="1210939"/>
          </a:xfrm>
          <a:prstGeom prst="rect">
            <a:avLst/>
          </a:prstGeom>
        </p:spPr>
      </p:pic>
      <p:cxnSp>
        <p:nvCxnSpPr>
          <p:cNvPr id="21" name="Straight Arrow Connector 20"/>
          <p:cNvCxnSpPr/>
          <p:nvPr/>
        </p:nvCxnSpPr>
        <p:spPr bwMode="auto">
          <a:xfrm flipV="1">
            <a:off x="2902000" y="4660776"/>
            <a:ext cx="3600400" cy="2232248"/>
          </a:xfrm>
          <a:prstGeom prst="straightConnector1">
            <a:avLst/>
          </a:prstGeom>
          <a:blipFill dpi="0" rotWithShape="0">
            <a:blip r:embed="rId2"/>
            <a:srcRect/>
            <a:tile tx="0" ty="0" sx="100000" sy="100000" flip="none" algn="tl"/>
          </a:blipFill>
          <a:ln w="76200" cap="flat" cmpd="sng" algn="ctr">
            <a:solidFill>
              <a:schemeClr val="bg2"/>
            </a:solidFill>
            <a:prstDash val="dash"/>
            <a:round/>
            <a:headEnd type="none" w="med" len="med"/>
            <a:tailEnd type="triangle" w="lg" len="lg"/>
          </a:ln>
          <a:effectLst/>
        </p:spPr>
      </p:cxnSp>
      <p:sp>
        <p:nvSpPr>
          <p:cNvPr id="6" name="Donut 5"/>
          <p:cNvSpPr/>
          <p:nvPr/>
        </p:nvSpPr>
        <p:spPr bwMode="auto">
          <a:xfrm>
            <a:off x="7582520" y="6028928"/>
            <a:ext cx="3456384" cy="1872208"/>
          </a:xfrm>
          <a:prstGeom prst="donut">
            <a:avLst>
              <a:gd name="adj" fmla="val 10742"/>
            </a:avLst>
          </a:prstGeom>
          <a:solidFill>
            <a:schemeClr val="bg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endParaRPr>
          </a:p>
        </p:txBody>
      </p:sp>
    </p:spTree>
    <p:extLst>
      <p:ext uri="{BB962C8B-B14F-4D97-AF65-F5344CB8AC3E}">
        <p14:creationId xmlns:p14="http://schemas.microsoft.com/office/powerpoint/2010/main" val="13039589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atin typeface="Tahoma" charset="0"/>
              </a:rPr>
              <a:t>Example: fair coin (1)</a:t>
            </a:r>
          </a:p>
        </p:txBody>
      </p:sp>
      <p:sp>
        <p:nvSpPr>
          <p:cNvPr id="36867" name="Rectangle 3"/>
          <p:cNvSpPr>
            <a:spLocks noGrp="1" noChangeArrowheads="1"/>
          </p:cNvSpPr>
          <p:nvPr>
            <p:ph idx="1"/>
          </p:nvPr>
        </p:nvSpPr>
        <p:spPr/>
        <p:txBody>
          <a:bodyPr/>
          <a:lstStyle/>
          <a:p>
            <a:r>
              <a:rPr lang="en-US" dirty="0">
                <a:latin typeface="Arial" charset="0"/>
              </a:rPr>
              <a:t>Null hypothesis: our coin is </a:t>
            </a:r>
            <a:r>
              <a:rPr lang="en-US" dirty="0" smtClean="0">
                <a:latin typeface="Arial" charset="0"/>
              </a:rPr>
              <a:t>fair</a:t>
            </a:r>
          </a:p>
          <a:p>
            <a:endParaRPr lang="en-US" dirty="0">
              <a:latin typeface="Arial" charset="0"/>
            </a:endParaRPr>
          </a:p>
          <a:p>
            <a:r>
              <a:rPr lang="en-US" dirty="0">
                <a:latin typeface="Arial" charset="0"/>
              </a:rPr>
              <a:t>Choose significance level, e.g. </a:t>
            </a:r>
            <a:r>
              <a:rPr lang="el-GR" i="1" dirty="0">
                <a:latin typeface="Arial" charset="0"/>
                <a:cs typeface="Arial" charset="0"/>
              </a:rPr>
              <a:t>α</a:t>
            </a:r>
            <a:r>
              <a:rPr lang="en-US" dirty="0">
                <a:latin typeface="Arial" charset="0"/>
                <a:cs typeface="Arial" charset="0"/>
              </a:rPr>
              <a:t>=0.05</a:t>
            </a:r>
          </a:p>
          <a:p>
            <a:endParaRPr lang="en-US" dirty="0" smtClean="0">
              <a:latin typeface="Arial" charset="0"/>
            </a:endParaRPr>
          </a:p>
          <a:p>
            <a:r>
              <a:rPr lang="en-US" dirty="0" smtClean="0">
                <a:latin typeface="Arial" charset="0"/>
              </a:rPr>
              <a:t>Observed data: </a:t>
            </a:r>
            <a:r>
              <a:rPr lang="en-US" i="1" dirty="0" smtClean="0">
                <a:latin typeface="Arial" charset="0"/>
              </a:rPr>
              <a:t>N</a:t>
            </a:r>
            <a:r>
              <a:rPr lang="en-US" dirty="0">
                <a:latin typeface="Arial" charset="0"/>
              </a:rPr>
              <a:t>=100 throws, 60 heads, 40 </a:t>
            </a:r>
            <a:r>
              <a:rPr lang="en-US" dirty="0" smtClean="0">
                <a:latin typeface="Arial" charset="0"/>
              </a:rPr>
              <a:t>tails</a:t>
            </a:r>
          </a:p>
          <a:p>
            <a:endParaRPr lang="en-US" dirty="0">
              <a:latin typeface="Arial" charset="0"/>
              <a:cs typeface="Arial" charset="0"/>
            </a:endParaRPr>
          </a:p>
          <a:p>
            <a:r>
              <a:rPr lang="en-US" dirty="0">
                <a:latin typeface="Arial" charset="0"/>
                <a:cs typeface="Arial" charset="0"/>
              </a:rPr>
              <a:t>Enough evidence to reject the null hypothesis?</a:t>
            </a: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0025" y="4804792"/>
            <a:ext cx="3108959" cy="329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40</a:t>
            </a:fld>
            <a:endParaRPr lang="en-US" dirty="0"/>
          </a:p>
        </p:txBody>
      </p:sp>
    </p:spTree>
    <p:extLst>
      <p:ext uri="{BB962C8B-B14F-4D97-AF65-F5344CB8AC3E}">
        <p14:creationId xmlns:p14="http://schemas.microsoft.com/office/powerpoint/2010/main" val="202893781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dirty="0">
                <a:latin typeface="Tahoma" charset="0"/>
              </a:rPr>
              <a:t>Example: fair coin (2)</a:t>
            </a:r>
          </a:p>
        </p:txBody>
      </p:sp>
      <p:sp>
        <p:nvSpPr>
          <p:cNvPr id="25604" name="Rectangle 3"/>
          <p:cNvSpPr>
            <a:spLocks noGrp="1" noChangeArrowheads="1"/>
          </p:cNvSpPr>
          <p:nvPr>
            <p:ph idx="1"/>
          </p:nvPr>
        </p:nvSpPr>
        <p:spPr/>
        <p:txBody>
          <a:bodyPr/>
          <a:lstStyle/>
          <a:p>
            <a:r>
              <a:rPr lang="en-US" dirty="0">
                <a:latin typeface="Arial" charset="0"/>
              </a:rPr>
              <a:t>Test statistic: </a:t>
            </a:r>
            <a:r>
              <a:rPr lang="en-US" i="1" dirty="0">
                <a:latin typeface="Arial" charset="0"/>
              </a:rPr>
              <a:t>H</a:t>
            </a:r>
            <a:r>
              <a:rPr lang="en-US" dirty="0">
                <a:latin typeface="Arial" charset="0"/>
              </a:rPr>
              <a:t> = number of </a:t>
            </a:r>
            <a:r>
              <a:rPr lang="en-US" dirty="0" smtClean="0">
                <a:latin typeface="Arial" charset="0"/>
              </a:rPr>
              <a:t>heads</a:t>
            </a:r>
          </a:p>
          <a:p>
            <a:endParaRPr lang="en-US" dirty="0">
              <a:latin typeface="Arial" charset="0"/>
            </a:endParaRPr>
          </a:p>
          <a:p>
            <a:r>
              <a:rPr lang="en-US" dirty="0">
                <a:latin typeface="Arial" charset="0"/>
              </a:rPr>
              <a:t>Observed: </a:t>
            </a:r>
            <a:r>
              <a:rPr lang="en-US" i="1" dirty="0">
                <a:latin typeface="Arial" charset="0"/>
              </a:rPr>
              <a:t>H*</a:t>
            </a:r>
            <a:r>
              <a:rPr lang="en-US" dirty="0">
                <a:latin typeface="Arial" charset="0"/>
              </a:rPr>
              <a:t>=</a:t>
            </a:r>
            <a:r>
              <a:rPr lang="en-US" dirty="0" smtClean="0">
                <a:latin typeface="Arial" charset="0"/>
              </a:rPr>
              <a:t>60</a:t>
            </a:r>
          </a:p>
          <a:p>
            <a:endParaRPr lang="en-US" dirty="0">
              <a:latin typeface="Arial" charset="0"/>
            </a:endParaRPr>
          </a:p>
          <a:p>
            <a:r>
              <a:rPr lang="en-US" dirty="0">
                <a:latin typeface="Arial" charset="0"/>
              </a:rPr>
              <a:t>Probability distribution of </a:t>
            </a:r>
            <a:r>
              <a:rPr lang="en-US" i="1" dirty="0">
                <a:latin typeface="Arial" charset="0"/>
              </a:rPr>
              <a:t>H</a:t>
            </a:r>
            <a:r>
              <a:rPr lang="en-US" dirty="0">
                <a:latin typeface="Arial" charset="0"/>
              </a:rPr>
              <a:t> under null </a:t>
            </a:r>
            <a:r>
              <a:rPr lang="en-US" dirty="0" smtClean="0">
                <a:latin typeface="Arial" charset="0"/>
              </a:rPr>
              <a:t/>
            </a:r>
            <a:br>
              <a:rPr lang="en-US" dirty="0" smtClean="0">
                <a:latin typeface="Arial" charset="0"/>
              </a:rPr>
            </a:br>
            <a:r>
              <a:rPr lang="en-US" dirty="0" smtClean="0">
                <a:latin typeface="Arial" charset="0"/>
              </a:rPr>
              <a:t>hypothesis</a:t>
            </a:r>
            <a:r>
              <a:rPr lang="en-US" dirty="0">
                <a:latin typeface="Arial" charset="0"/>
              </a:rPr>
              <a:t>: binomial distribution</a:t>
            </a:r>
          </a:p>
          <a:p>
            <a:endParaRPr lang="en-US" dirty="0" smtClean="0">
              <a:latin typeface="Arial" charset="0"/>
            </a:endParaRP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endParaRPr lang="en-US" dirty="0" smtClean="0">
              <a:latin typeface="Arial" charset="0"/>
            </a:endParaRPr>
          </a:p>
          <a:p>
            <a:r>
              <a:rPr lang="en-US" i="1" dirty="0" smtClean="0">
                <a:latin typeface="Arial" charset="0"/>
              </a:rPr>
              <a:t>p</a:t>
            </a:r>
            <a:r>
              <a:rPr lang="en-US" dirty="0">
                <a:latin typeface="Arial" charset="0"/>
              </a:rPr>
              <a:t>-value (red area): 0.057, i.e.</a:t>
            </a:r>
            <a:r>
              <a:rPr lang="en-US" dirty="0" smtClean="0">
                <a:latin typeface="Arial" charset="0"/>
              </a:rPr>
              <a:t>, </a:t>
            </a:r>
            <a:r>
              <a:rPr lang="en-US" i="1" dirty="0" smtClean="0">
                <a:latin typeface="Arial" charset="0"/>
              </a:rPr>
              <a:t>not </a:t>
            </a:r>
            <a:br>
              <a:rPr lang="en-US" i="1" dirty="0" smtClean="0">
                <a:latin typeface="Arial" charset="0"/>
              </a:rPr>
            </a:br>
            <a:r>
              <a:rPr lang="en-US" i="1" dirty="0" smtClean="0">
                <a:latin typeface="Arial" charset="0"/>
              </a:rPr>
              <a:t>significant</a:t>
            </a:r>
            <a:r>
              <a:rPr lang="en-US" dirty="0" smtClean="0">
                <a:latin typeface="Arial" charset="0"/>
              </a:rPr>
              <a:t> </a:t>
            </a:r>
            <a:r>
              <a:rPr lang="en-US" dirty="0">
                <a:latin typeface="Arial" charset="0"/>
              </a:rPr>
              <a:t>at 0.05 level: </a:t>
            </a:r>
            <a:r>
              <a:rPr lang="en-US" dirty="0" smtClean="0">
                <a:latin typeface="Arial" charset="0"/>
              </a:rPr>
              <a:t>no (not enough)</a:t>
            </a:r>
            <a:r>
              <a:rPr lang="en-US" dirty="0">
                <a:latin typeface="Arial" charset="0"/>
              </a:rPr>
              <a:t/>
            </a:r>
            <a:br>
              <a:rPr lang="en-US" dirty="0">
                <a:latin typeface="Arial" charset="0"/>
              </a:rPr>
            </a:br>
            <a:r>
              <a:rPr lang="en-US" dirty="0">
                <a:latin typeface="Arial" charset="0"/>
              </a:rPr>
              <a:t>reason to reject the null hypothesis</a:t>
            </a:r>
          </a:p>
        </p:txBody>
      </p:sp>
      <p:graphicFrame>
        <p:nvGraphicFramePr>
          <p:cNvPr id="25602" name="Object 4"/>
          <p:cNvGraphicFramePr>
            <a:graphicFrameLocks noChangeAspect="1"/>
          </p:cNvGraphicFramePr>
          <p:nvPr>
            <p:extLst>
              <p:ext uri="{D42A27DB-BD31-4B8C-83A1-F6EECF244321}">
                <p14:modId xmlns:p14="http://schemas.microsoft.com/office/powerpoint/2010/main" val="1701065925"/>
              </p:ext>
            </p:extLst>
          </p:nvPr>
        </p:nvGraphicFramePr>
        <p:xfrm>
          <a:off x="794344" y="4732784"/>
          <a:ext cx="6644160" cy="1097280"/>
        </p:xfrm>
        <a:graphic>
          <a:graphicData uri="http://schemas.openxmlformats.org/presentationml/2006/ole">
            <mc:AlternateContent xmlns:mc="http://schemas.openxmlformats.org/markup-compatibility/2006">
              <mc:Choice xmlns:v="urn:schemas-microsoft-com:vml" Requires="v">
                <p:oleObj spid="_x0000_s125993" name="Equation" r:id="rId3" imgW="2768600" imgH="457200" progId="Equation.3">
                  <p:embed/>
                </p:oleObj>
              </mc:Choice>
              <mc:Fallback>
                <p:oleObj name="Equation" r:id="rId3" imgW="2768600" imgH="457200" progId="Equation.3">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44" y="4732784"/>
                        <a:ext cx="6644160" cy="109728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pic>
        <p:nvPicPr>
          <p:cNvPr id="25605" name="Picture 6" descr="binhyp"/>
          <p:cNvPicPr>
            <a:picLocks noChangeAspect="1" noChangeArrowheads="1"/>
          </p:cNvPicPr>
          <p:nvPr/>
        </p:nvPicPr>
        <p:blipFill>
          <a:blip r:embed="rId5">
            <a:extLst>
              <a:ext uri="{28A0092B-C50C-407E-A947-70E740481C1C}">
                <a14:useLocalDpi xmlns:a14="http://schemas.microsoft.com/office/drawing/2010/main" val="0"/>
              </a:ext>
            </a:extLst>
          </a:blip>
          <a:srcRect l="6001" t="3447" r="52699" b="50435"/>
          <a:stretch>
            <a:fillRect/>
          </a:stretch>
        </p:blipFill>
        <p:spPr bwMode="auto">
          <a:xfrm>
            <a:off x="7823201" y="3730813"/>
            <a:ext cx="4892604" cy="409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Line 7"/>
          <p:cNvSpPr>
            <a:spLocks noChangeShapeType="1"/>
          </p:cNvSpPr>
          <p:nvPr/>
        </p:nvSpPr>
        <p:spPr bwMode="auto">
          <a:xfrm flipH="1" flipV="1">
            <a:off x="9518791" y="7207790"/>
            <a:ext cx="650240" cy="63217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130046" tIns="65023" rIns="130046" bIns="65023"/>
          <a:lstStyle/>
          <a:p>
            <a:endParaRPr lang="en-US"/>
          </a:p>
        </p:txBody>
      </p:sp>
      <p:sp>
        <p:nvSpPr>
          <p:cNvPr id="25607" name="Line 8"/>
          <p:cNvSpPr>
            <a:spLocks noChangeShapeType="1"/>
          </p:cNvSpPr>
          <p:nvPr/>
        </p:nvSpPr>
        <p:spPr bwMode="auto">
          <a:xfrm flipV="1">
            <a:off x="11216640" y="7189728"/>
            <a:ext cx="523804" cy="7044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130046" tIns="65023" rIns="130046" bIns="65023"/>
          <a:lstStyle/>
          <a:p>
            <a:endParaRPr lang="en-US"/>
          </a:p>
        </p:txBody>
      </p:sp>
      <p:sp>
        <p:nvSpPr>
          <p:cNvPr id="25608" name="Text Box 9"/>
          <p:cNvSpPr txBox="1">
            <a:spLocks noChangeArrowheads="1"/>
          </p:cNvSpPr>
          <p:nvPr/>
        </p:nvSpPr>
        <p:spPr bwMode="auto">
          <a:xfrm>
            <a:off x="9049173" y="8074777"/>
            <a:ext cx="3955627" cy="40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046" tIns="65023" rIns="130046" bIns="65023">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pPr>
            <a:r>
              <a:rPr lang="en-US" sz="1800" b="0" dirty="0">
                <a:solidFill>
                  <a:srgbClr val="000000"/>
                </a:solidFill>
              </a:rPr>
              <a:t>at least as extreme as observed</a:t>
            </a:r>
          </a:p>
        </p:txBody>
      </p:sp>
      <p:sp>
        <p:nvSpPr>
          <p:cNvPr id="25609" name="Line 10"/>
          <p:cNvSpPr>
            <a:spLocks noChangeShapeType="1"/>
          </p:cNvSpPr>
          <p:nvPr/>
        </p:nvSpPr>
        <p:spPr bwMode="auto">
          <a:xfrm flipH="1">
            <a:off x="11017956" y="4227524"/>
            <a:ext cx="433493" cy="505742"/>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lIns="130046" tIns="65023" rIns="130046" bIns="65023"/>
          <a:lstStyle/>
          <a:p>
            <a:endParaRPr lang="en-US"/>
          </a:p>
        </p:txBody>
      </p:sp>
      <p:sp>
        <p:nvSpPr>
          <p:cNvPr id="25610" name="Text Box 11"/>
          <p:cNvSpPr txBox="1">
            <a:spLocks noChangeArrowheads="1"/>
          </p:cNvSpPr>
          <p:nvPr/>
        </p:nvSpPr>
        <p:spPr bwMode="auto">
          <a:xfrm>
            <a:off x="9681351" y="3724672"/>
            <a:ext cx="3085745" cy="40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30046" tIns="65023" rIns="130046" bIns="65023">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pPr>
            <a:r>
              <a:rPr lang="en-US" sz="1800" b="0" dirty="0">
                <a:solidFill>
                  <a:srgbClr val="000000"/>
                </a:solidFill>
              </a:rPr>
              <a:t>less extreme than observed</a:t>
            </a:r>
          </a:p>
        </p:txBody>
      </p:sp>
      <p:sp>
        <p:nvSpPr>
          <p:cNvPr id="11"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41</a:t>
            </a:fld>
            <a:endParaRPr lang="en-US" dirty="0"/>
          </a:p>
        </p:txBody>
      </p:sp>
    </p:spTree>
    <p:extLst>
      <p:ext uri="{BB962C8B-B14F-4D97-AF65-F5344CB8AC3E}">
        <p14:creationId xmlns:p14="http://schemas.microsoft.com/office/powerpoint/2010/main" val="18260747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atin typeface="Tahoma" charset="0"/>
              </a:rPr>
              <a:t>One-sided versus two-sided tests</a:t>
            </a:r>
          </a:p>
        </p:txBody>
      </p:sp>
      <p:sp>
        <p:nvSpPr>
          <p:cNvPr id="37891" name="Rectangle 3"/>
          <p:cNvSpPr>
            <a:spLocks noGrp="1" noChangeArrowheads="1"/>
          </p:cNvSpPr>
          <p:nvPr>
            <p:ph idx="1"/>
          </p:nvPr>
        </p:nvSpPr>
        <p:spPr/>
        <p:txBody>
          <a:bodyPr/>
          <a:lstStyle/>
          <a:p>
            <a:r>
              <a:rPr lang="en-US" dirty="0">
                <a:latin typeface="Arial" charset="0"/>
              </a:rPr>
              <a:t>One-sided:</a:t>
            </a:r>
          </a:p>
          <a:p>
            <a:pPr lvl="1"/>
            <a:r>
              <a:rPr lang="ja-JP" altLang="en-US" dirty="0">
                <a:latin typeface="Arial" charset="0"/>
              </a:rPr>
              <a:t>“</a:t>
            </a:r>
            <a:r>
              <a:rPr lang="en-US" dirty="0">
                <a:latin typeface="Arial" charset="0"/>
              </a:rPr>
              <a:t>better/larger/heavier than</a:t>
            </a:r>
            <a:r>
              <a:rPr lang="ja-JP" altLang="en-US" dirty="0">
                <a:latin typeface="Arial" charset="0"/>
              </a:rPr>
              <a:t>”</a:t>
            </a:r>
            <a:endParaRPr lang="en-US" dirty="0">
              <a:latin typeface="Arial" charset="0"/>
            </a:endParaRPr>
          </a:p>
          <a:p>
            <a:pPr lvl="1"/>
            <a:r>
              <a:rPr lang="en-US" dirty="0">
                <a:latin typeface="Arial" charset="0"/>
              </a:rPr>
              <a:t>consider only one of the tails to compute p-value</a:t>
            </a:r>
          </a:p>
          <a:p>
            <a:endParaRPr lang="en-US" dirty="0" smtClean="0">
              <a:latin typeface="Arial" charset="0"/>
            </a:endParaRPr>
          </a:p>
          <a:p>
            <a:endParaRPr lang="en-US" dirty="0">
              <a:latin typeface="Arial" charset="0"/>
            </a:endParaRPr>
          </a:p>
          <a:p>
            <a:r>
              <a:rPr lang="en-US" dirty="0">
                <a:latin typeface="Arial" charset="0"/>
              </a:rPr>
              <a:t>Two-sided:</a:t>
            </a:r>
          </a:p>
          <a:p>
            <a:pPr lvl="1"/>
            <a:r>
              <a:rPr lang="ja-JP" altLang="en-US" dirty="0">
                <a:latin typeface="Arial" charset="0"/>
              </a:rPr>
              <a:t>“</a:t>
            </a:r>
            <a:r>
              <a:rPr lang="en-US" dirty="0">
                <a:latin typeface="Arial" charset="0"/>
              </a:rPr>
              <a:t>different from</a:t>
            </a:r>
            <a:r>
              <a:rPr lang="ja-JP" altLang="en-US" dirty="0">
                <a:latin typeface="Arial" charset="0"/>
              </a:rPr>
              <a:t>”</a:t>
            </a:r>
            <a:endParaRPr lang="en-US" dirty="0">
              <a:latin typeface="Arial" charset="0"/>
            </a:endParaRPr>
          </a:p>
          <a:p>
            <a:pPr lvl="1"/>
            <a:r>
              <a:rPr lang="en-US" dirty="0">
                <a:latin typeface="Arial" charset="0"/>
              </a:rPr>
              <a:t>consider both tails to compute p-value</a:t>
            </a:r>
          </a:p>
          <a:p>
            <a:pPr lvl="1"/>
            <a:r>
              <a:rPr lang="en-US" dirty="0">
                <a:latin typeface="Arial" charset="0"/>
              </a:rPr>
              <a:t>(or consider one tail, but then divide the significance level by 2)</a:t>
            </a:r>
          </a:p>
          <a:p>
            <a:endParaRPr lang="en-US" dirty="0">
              <a:latin typeface="Arial" charset="0"/>
            </a:endParaRPr>
          </a:p>
          <a:p>
            <a:endParaRPr lang="en-US" dirty="0">
              <a:latin typeface="Arial" charset="0"/>
            </a:endParaRPr>
          </a:p>
        </p:txBody>
      </p:sp>
      <p:sp>
        <p:nvSpPr>
          <p:cNvPr id="4"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42</a:t>
            </a:fld>
            <a:endParaRPr lang="en-US" dirty="0"/>
          </a:p>
        </p:txBody>
      </p:sp>
    </p:spTree>
    <p:extLst>
      <p:ext uri="{BB962C8B-B14F-4D97-AF65-F5344CB8AC3E}">
        <p14:creationId xmlns:p14="http://schemas.microsoft.com/office/powerpoint/2010/main" val="145491393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Publication bias and p-value hunting</a:t>
            </a:r>
            <a:endParaRPr lang="nl-NL" dirty="0"/>
          </a:p>
        </p:txBody>
      </p:sp>
      <p:sp>
        <p:nvSpPr>
          <p:cNvPr id="3" name="Tijdelijke aanduiding voor inhoud 2"/>
          <p:cNvSpPr>
            <a:spLocks noGrp="1"/>
          </p:cNvSpPr>
          <p:nvPr>
            <p:ph idx="1"/>
          </p:nvPr>
        </p:nvSpPr>
        <p:spPr/>
        <p:txBody>
          <a:bodyPr/>
          <a:lstStyle/>
          <a:p>
            <a:r>
              <a:rPr lang="en-US" dirty="0" smtClean="0"/>
              <a:t>Results that are not statistically significant are still hard to publish…</a:t>
            </a:r>
          </a:p>
          <a:p>
            <a:endParaRPr lang="en-US" dirty="0" smtClean="0"/>
          </a:p>
          <a:p>
            <a:r>
              <a:rPr lang="en-US" dirty="0" smtClean="0"/>
              <a:t>Publication bias</a:t>
            </a:r>
          </a:p>
          <a:p>
            <a:endParaRPr lang="en-US" dirty="0" smtClean="0"/>
          </a:p>
          <a:p>
            <a:r>
              <a:rPr lang="en-US" dirty="0" smtClean="0"/>
              <a:t>P-value hunting</a:t>
            </a:r>
            <a:endParaRPr lang="nl-NL" dirty="0"/>
          </a:p>
        </p:txBody>
      </p:sp>
      <p:sp>
        <p:nvSpPr>
          <p:cNvPr id="4" name="Tijdelijke aanduiding voor dianummer 3"/>
          <p:cNvSpPr>
            <a:spLocks noGrp="1"/>
          </p:cNvSpPr>
          <p:nvPr>
            <p:ph type="sldNum" sz="quarter" idx="10"/>
          </p:nvPr>
        </p:nvSpPr>
        <p:spPr/>
        <p:txBody>
          <a:bodyPr/>
          <a:lstStyle/>
          <a:p>
            <a:pPr algn="l"/>
            <a:fld id="{EB5C5CCF-FD16-409F-8BB5-8E1B0A44DA51}" type="slidenum">
              <a:rPr lang="en-US" smtClean="0"/>
              <a:pPr algn="l"/>
              <a:t>43</a:t>
            </a:fld>
            <a:endParaRPr lang="en-US" dirty="0"/>
          </a:p>
        </p:txBody>
      </p:sp>
      <p:pic>
        <p:nvPicPr>
          <p:cNvPr id="5" name="Picture 2" descr="40175006"/>
          <p:cNvPicPr>
            <a:picLocks noChangeAspect="1" noChangeArrowheads="1"/>
          </p:cNvPicPr>
          <p:nvPr/>
        </p:nvPicPr>
        <p:blipFill>
          <a:blip r:embed="rId2"/>
          <a:srcRect/>
          <a:stretch>
            <a:fillRect/>
          </a:stretch>
        </p:blipFill>
        <p:spPr bwMode="auto">
          <a:xfrm>
            <a:off x="7078464" y="3652664"/>
            <a:ext cx="3816424" cy="3816424"/>
          </a:xfrm>
          <a:prstGeom prst="rect">
            <a:avLst/>
          </a:prstGeom>
          <a:noFill/>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Chocolate accelerates weight loss</a:t>
            </a:r>
            <a:endParaRPr lang="en-US" dirty="0"/>
          </a:p>
        </p:txBody>
      </p:sp>
      <p:sp>
        <p:nvSpPr>
          <p:cNvPr id="3" name="Content Placeholder 2"/>
          <p:cNvSpPr>
            <a:spLocks noGrp="1"/>
          </p:cNvSpPr>
          <p:nvPr>
            <p:ph idx="1"/>
          </p:nvPr>
        </p:nvSpPr>
        <p:spPr>
          <a:xfrm>
            <a:off x="900112" y="7469088"/>
            <a:ext cx="11866983" cy="936104"/>
          </a:xfrm>
        </p:spPr>
        <p:txBody>
          <a:bodyPr/>
          <a:lstStyle/>
          <a:p>
            <a:pPr marL="0" indent="0">
              <a:buNone/>
            </a:pPr>
            <a:r>
              <a:rPr lang="en-US" dirty="0"/>
              <a:t>http://io9.com/i-fooled-millions-into-thinking-chocolate-helps-weight-1707251800</a:t>
            </a:r>
          </a:p>
        </p:txBody>
      </p:sp>
      <p:sp>
        <p:nvSpPr>
          <p:cNvPr id="4" name="Slide Number Placeholder 3"/>
          <p:cNvSpPr>
            <a:spLocks noGrp="1"/>
          </p:cNvSpPr>
          <p:nvPr>
            <p:ph type="sldNum" sz="quarter" idx="10"/>
          </p:nvPr>
        </p:nvSpPr>
        <p:spPr/>
        <p:txBody>
          <a:bodyPr/>
          <a:lstStyle/>
          <a:p>
            <a:pPr algn="l"/>
            <a:fld id="{EB5C5CCF-FD16-409F-8BB5-8E1B0A44DA51}" type="slidenum">
              <a:rPr lang="en-US" smtClean="0"/>
              <a:pPr algn="l"/>
              <a:t>44</a:t>
            </a:fld>
            <a:endParaRPr lang="en-US" dirty="0"/>
          </a:p>
        </p:txBody>
      </p:sp>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96" y="1708448"/>
            <a:ext cx="4327761" cy="5146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44" y="844352"/>
            <a:ext cx="3143250" cy="646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432" y="3692525"/>
            <a:ext cx="2628100" cy="3619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934" y="2146548"/>
            <a:ext cx="2857500"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729819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0792" y="5092824"/>
            <a:ext cx="1744896" cy="9278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744" y="1885356"/>
            <a:ext cx="7481784" cy="59322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6862440" y="7845898"/>
            <a:ext cx="5572609" cy="32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r>
              <a:rPr lang="en-GB" altLang="en-US" sz="1500" b="1" dirty="0">
                <a:latin typeface="Arial" charset="0"/>
              </a:rPr>
              <a:t>Open Science Collaboration Science 2015;349:aac4716</a:t>
            </a:r>
          </a:p>
        </p:txBody>
      </p:sp>
      <p:sp>
        <p:nvSpPr>
          <p:cNvPr id="3077" name="Text Box 5"/>
          <p:cNvSpPr txBox="1">
            <a:spLocks noChangeArrowheads="1"/>
          </p:cNvSpPr>
          <p:nvPr/>
        </p:nvSpPr>
        <p:spPr bwMode="auto">
          <a:xfrm>
            <a:off x="139264" y="9405404"/>
            <a:ext cx="7012352" cy="4936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9pPr>
          </a:lstStyle>
          <a:p>
            <a:r>
              <a:rPr lang="en-GB" altLang="en-US" sz="1300">
                <a:latin typeface="Arial" charset="0"/>
              </a:rPr>
              <a:t>Published by AAAS</a:t>
            </a:r>
          </a:p>
        </p:txBody>
      </p:sp>
      <p:sp>
        <p:nvSpPr>
          <p:cNvPr id="3" name="Title 2"/>
          <p:cNvSpPr>
            <a:spLocks noGrp="1"/>
          </p:cNvSpPr>
          <p:nvPr>
            <p:ph type="title"/>
          </p:nvPr>
        </p:nvSpPr>
        <p:spPr/>
        <p:txBody>
          <a:bodyPr/>
          <a:lstStyle/>
          <a:p>
            <a:r>
              <a:rPr lang="en-US" dirty="0" smtClean="0"/>
              <a:t>Reproducibility of psychological science</a:t>
            </a:r>
            <a:endParaRPr lang="en-US" dirty="0"/>
          </a:p>
        </p:txBody>
      </p:sp>
      <p:sp>
        <p:nvSpPr>
          <p:cNvPr id="3073" name="Text Box 1"/>
          <p:cNvSpPr txBox="1">
            <a:spLocks noChangeArrowheads="1"/>
          </p:cNvSpPr>
          <p:nvPr/>
        </p:nvSpPr>
        <p:spPr bwMode="auto">
          <a:xfrm>
            <a:off x="7368241" y="2428528"/>
            <a:ext cx="4561006" cy="1515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9pPr>
          </a:lstStyle>
          <a:p>
            <a:pPr algn="ctr"/>
            <a:r>
              <a:rPr lang="en-GB" altLang="en-US" sz="2100" b="1" dirty="0">
                <a:latin typeface="Arial" charset="0"/>
              </a:rPr>
              <a:t>Original study effect size versus replication effect size (correlation coefficients). </a:t>
            </a:r>
          </a:p>
        </p:txBody>
      </p:sp>
    </p:spTree>
    <p:extLst>
      <p:ext uri="{BB962C8B-B14F-4D97-AF65-F5344CB8AC3E}">
        <p14:creationId xmlns:p14="http://schemas.microsoft.com/office/powerpoint/2010/main" val="29120491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negative results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lgn="l"/>
            <a:fld id="{EB5C5CCF-FD16-409F-8BB5-8E1B0A44DA51}" type="slidenum">
              <a:rPr lang="en-US" smtClean="0"/>
              <a:pPr algn="l"/>
              <a:t>46</a:t>
            </a:fld>
            <a:endParaRPr lang="en-US" dirty="0"/>
          </a:p>
        </p:txBody>
      </p:sp>
      <p:pic>
        <p:nvPicPr>
          <p:cNvPr id="129026" name="Picture 2" descr="http://www.jnrbm.com/sites/10012/images/log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688" y="5956920"/>
            <a:ext cx="4680520" cy="941485"/>
          </a:xfrm>
          <a:prstGeom prst="rect">
            <a:avLst/>
          </a:prstGeom>
          <a:noFill/>
          <a:extLst>
            <a:ext uri="{909E8E84-426E-40DD-AFC4-6F175D3DCCD1}">
              <a14:hiddenFill xmlns:a14="http://schemas.microsoft.com/office/drawing/2010/main">
                <a:solidFill>
                  <a:srgbClr val="FFFFFF"/>
                </a:solidFill>
              </a14:hiddenFill>
            </a:ext>
          </a:extLst>
        </p:spPr>
      </p:pic>
      <p:pic>
        <p:nvPicPr>
          <p:cNvPr id="129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448" y="2644552"/>
            <a:ext cx="5715000"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blog.f1000research.com/wordpress/wp-content/uploads/2013/05/negative-results-science-for-all.png"/>
          <p:cNvPicPr>
            <a:picLocks noChangeAspect="1" noChangeArrowheads="1"/>
          </p:cNvPicPr>
          <p:nvPr/>
        </p:nvPicPr>
        <p:blipFill>
          <a:blip r:embed="rId4"/>
          <a:srcRect/>
          <a:stretch>
            <a:fillRect/>
          </a:stretch>
        </p:blipFill>
        <p:spPr bwMode="auto">
          <a:xfrm>
            <a:off x="597744" y="2212504"/>
            <a:ext cx="5423952" cy="5834623"/>
          </a:xfrm>
          <a:prstGeom prst="rect">
            <a:avLst/>
          </a:prstGeom>
          <a:noFill/>
        </p:spPr>
      </p:pic>
    </p:spTree>
    <p:extLst>
      <p:ext uri="{BB962C8B-B14F-4D97-AF65-F5344CB8AC3E}">
        <p14:creationId xmlns:p14="http://schemas.microsoft.com/office/powerpoint/2010/main" val="195262352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atin typeface="Tahoma" charset="0"/>
              </a:rPr>
              <a:t>Concepts</a:t>
            </a:r>
          </a:p>
        </p:txBody>
      </p:sp>
      <p:sp>
        <p:nvSpPr>
          <p:cNvPr id="1028" name="Rectangle 3"/>
          <p:cNvSpPr>
            <a:spLocks noGrp="1" noChangeArrowheads="1"/>
          </p:cNvSpPr>
          <p:nvPr>
            <p:ph idx="1"/>
          </p:nvPr>
        </p:nvSpPr>
        <p:spPr/>
        <p:txBody>
          <a:bodyPr/>
          <a:lstStyle/>
          <a:p>
            <a:r>
              <a:rPr lang="en-US" b="1" dirty="0">
                <a:latin typeface="Arial" charset="0"/>
              </a:rPr>
              <a:t>Random </a:t>
            </a:r>
            <a:r>
              <a:rPr lang="en-US" b="1" dirty="0" smtClean="0">
                <a:latin typeface="Arial" charset="0"/>
              </a:rPr>
              <a:t>experiment</a:t>
            </a:r>
            <a:endParaRPr lang="en-US" b="1" dirty="0">
              <a:latin typeface="Arial" charset="0"/>
            </a:endParaRPr>
          </a:p>
          <a:p>
            <a:pPr lvl="1"/>
            <a:r>
              <a:rPr lang="en-US" dirty="0">
                <a:latin typeface="Arial" charset="0"/>
              </a:rPr>
              <a:t>rolling a </a:t>
            </a:r>
            <a:r>
              <a:rPr lang="en-US" dirty="0" smtClean="0">
                <a:latin typeface="Arial" charset="0"/>
              </a:rPr>
              <a:t>die</a:t>
            </a:r>
            <a:r>
              <a:rPr lang="en-US" dirty="0">
                <a:latin typeface="Arial" charset="0"/>
              </a:rPr>
              <a:t>, flipping a coin, monitoring network </a:t>
            </a:r>
            <a:r>
              <a:rPr lang="en-US" dirty="0" smtClean="0">
                <a:latin typeface="Arial" charset="0"/>
              </a:rPr>
              <a:t>traffic</a:t>
            </a:r>
          </a:p>
          <a:p>
            <a:pPr lvl="1"/>
            <a:endParaRPr lang="en-US" dirty="0">
              <a:latin typeface="Arial" charset="0"/>
            </a:endParaRPr>
          </a:p>
          <a:p>
            <a:r>
              <a:rPr lang="en-US" b="1" dirty="0" smtClean="0">
                <a:latin typeface="Arial" charset="0"/>
              </a:rPr>
              <a:t>Sample space</a:t>
            </a:r>
            <a:r>
              <a:rPr lang="en-US" dirty="0" smtClean="0">
                <a:latin typeface="Arial" charset="0"/>
              </a:rPr>
              <a:t>, all possible (single) outcomes:</a:t>
            </a:r>
            <a:endParaRPr lang="en-US" dirty="0">
              <a:latin typeface="Arial" charset="0"/>
            </a:endParaRPr>
          </a:p>
          <a:p>
            <a:pPr lvl="1"/>
            <a:r>
              <a:rPr lang="en-US" dirty="0">
                <a:latin typeface="Times New Roman"/>
                <a:cs typeface="Times New Roman"/>
                <a:sym typeface="Symbol" charset="0"/>
              </a:rPr>
              <a:t>Ω</a:t>
            </a:r>
            <a:r>
              <a:rPr lang="en-US" dirty="0" smtClean="0">
                <a:latin typeface="Arial" charset="0"/>
                <a:sym typeface="Symbol" charset="0"/>
              </a:rPr>
              <a:t> </a:t>
            </a:r>
            <a:r>
              <a:rPr lang="en-US" dirty="0">
                <a:latin typeface="Arial" charset="0"/>
                <a:sym typeface="Symbol" charset="0"/>
              </a:rPr>
              <a:t>= {1,2,3,4,5,6} for rolling a </a:t>
            </a:r>
            <a:r>
              <a:rPr lang="en-US" dirty="0" smtClean="0">
                <a:latin typeface="Arial" charset="0"/>
                <a:sym typeface="Symbol" charset="0"/>
              </a:rPr>
              <a:t>die</a:t>
            </a:r>
            <a:endParaRPr lang="en-US" dirty="0">
              <a:latin typeface="Arial" charset="0"/>
              <a:sym typeface="Symbol" charset="0"/>
            </a:endParaRPr>
          </a:p>
          <a:p>
            <a:pPr lvl="1"/>
            <a:r>
              <a:rPr lang="en-US" dirty="0" err="1" smtClean="0">
                <a:latin typeface="Times New Roman"/>
                <a:cs typeface="Times New Roman"/>
                <a:sym typeface="Symbol" charset="0"/>
              </a:rPr>
              <a:t>Ω</a:t>
            </a:r>
            <a:r>
              <a:rPr lang="en-US" dirty="0" smtClean="0">
                <a:latin typeface="Arial" charset="0"/>
                <a:sym typeface="Symbol" charset="0"/>
              </a:rPr>
              <a:t> </a:t>
            </a:r>
            <a:r>
              <a:rPr lang="en-US" dirty="0">
                <a:latin typeface="Arial" charset="0"/>
                <a:sym typeface="Symbol" charset="0"/>
              </a:rPr>
              <a:t>= {</a:t>
            </a:r>
            <a:r>
              <a:rPr lang="en-US" dirty="0" err="1" smtClean="0">
                <a:latin typeface="Arial" charset="0"/>
                <a:sym typeface="Symbol" charset="0"/>
              </a:rPr>
              <a:t>heads,tails</a:t>
            </a:r>
            <a:r>
              <a:rPr lang="en-US" dirty="0" smtClean="0">
                <a:latin typeface="Arial" charset="0"/>
                <a:sym typeface="Symbol" charset="0"/>
              </a:rPr>
              <a:t>} </a:t>
            </a:r>
            <a:r>
              <a:rPr lang="en-US" dirty="0">
                <a:latin typeface="Arial" charset="0"/>
                <a:sym typeface="Symbol" charset="0"/>
              </a:rPr>
              <a:t>for flipping a </a:t>
            </a:r>
            <a:r>
              <a:rPr lang="en-US" dirty="0" smtClean="0">
                <a:latin typeface="Arial" charset="0"/>
                <a:sym typeface="Symbol" charset="0"/>
              </a:rPr>
              <a:t>coin</a:t>
            </a:r>
          </a:p>
          <a:p>
            <a:pPr lvl="1"/>
            <a:r>
              <a:rPr lang="en-US" dirty="0" err="1">
                <a:latin typeface="Times New Roman"/>
                <a:cs typeface="Times New Roman"/>
                <a:sym typeface="Symbol" charset="0"/>
              </a:rPr>
              <a:t>Ω</a:t>
            </a:r>
            <a:r>
              <a:rPr lang="en-US" dirty="0">
                <a:latin typeface="Arial" charset="0"/>
                <a:sym typeface="Symbol" charset="0"/>
              </a:rPr>
              <a:t> = </a:t>
            </a:r>
            <a:r>
              <a:rPr lang="en-US" dirty="0" smtClean="0">
                <a:latin typeface="Arial" charset="0"/>
                <a:sym typeface="Symbol" charset="0"/>
              </a:rPr>
              <a:t>[0,+∞) for number of collisions per hour</a:t>
            </a:r>
          </a:p>
          <a:p>
            <a:pPr lvl="1"/>
            <a:endParaRPr lang="en-US" dirty="0">
              <a:latin typeface="Arial" charset="0"/>
              <a:sym typeface="Symbol" charset="0"/>
            </a:endParaRPr>
          </a:p>
          <a:p>
            <a:r>
              <a:rPr lang="en-US" b="1" dirty="0" smtClean="0">
                <a:latin typeface="Arial" charset="0"/>
                <a:sym typeface="Symbol" charset="0"/>
              </a:rPr>
              <a:t>Event</a:t>
            </a:r>
            <a:r>
              <a:rPr lang="en-US" dirty="0" smtClean="0">
                <a:latin typeface="Arial" charset="0"/>
                <a:sym typeface="Symbol" charset="0"/>
              </a:rPr>
              <a:t> </a:t>
            </a:r>
            <a:r>
              <a:rPr lang="en-US" i="1" dirty="0">
                <a:latin typeface="Arial" charset="0"/>
                <a:sym typeface="Symbol" charset="0"/>
              </a:rPr>
              <a:t>E</a:t>
            </a:r>
            <a:r>
              <a:rPr lang="en-US" dirty="0">
                <a:latin typeface="Arial" charset="0"/>
                <a:sym typeface="Symbol" charset="0"/>
              </a:rPr>
              <a:t> is a subset of these outcomes:</a:t>
            </a:r>
          </a:p>
          <a:p>
            <a:pPr lvl="1"/>
            <a:r>
              <a:rPr lang="en-US" i="1" dirty="0">
                <a:latin typeface="Arial" charset="0"/>
                <a:sym typeface="Symbol" charset="0"/>
              </a:rPr>
              <a:t>E</a:t>
            </a:r>
            <a:r>
              <a:rPr lang="en-US" dirty="0">
                <a:latin typeface="Arial" charset="0"/>
                <a:sym typeface="Symbol" charset="0"/>
              </a:rPr>
              <a:t> = {2,4,6} observing an even number</a:t>
            </a:r>
          </a:p>
          <a:p>
            <a:endParaRPr lang="en-US" dirty="0">
              <a:latin typeface="Arial" charset="0"/>
            </a:endParaRPr>
          </a:p>
        </p:txBody>
      </p:sp>
      <p:graphicFrame>
        <p:nvGraphicFramePr>
          <p:cNvPr id="1026" name="Object 4"/>
          <p:cNvGraphicFramePr>
            <a:graphicFrameLocks noChangeAspect="1"/>
          </p:cNvGraphicFramePr>
          <p:nvPr>
            <p:extLst>
              <p:ext uri="{D42A27DB-BD31-4B8C-83A1-F6EECF244321}">
                <p14:modId xmlns:p14="http://schemas.microsoft.com/office/powerpoint/2010/main" val="2379973977"/>
              </p:ext>
            </p:extLst>
          </p:nvPr>
        </p:nvGraphicFramePr>
        <p:xfrm>
          <a:off x="8014568" y="4732784"/>
          <a:ext cx="1332720" cy="571320"/>
        </p:xfrm>
        <a:graphic>
          <a:graphicData uri="http://schemas.openxmlformats.org/presentationml/2006/ole">
            <mc:AlternateContent xmlns:mc="http://schemas.openxmlformats.org/markup-compatibility/2006">
              <mc:Choice xmlns:v="urn:schemas-microsoft-com:vml" Requires="v">
                <p:oleObj spid="_x0000_s92232" name="Equation" r:id="rId3" imgW="444307" imgH="190417" progId="Equation.3">
                  <p:embed/>
                </p:oleObj>
              </mc:Choice>
              <mc:Fallback>
                <p:oleObj name="Equation" r:id="rId3" imgW="444307" imgH="190417" progId="Equation.3">
                  <p:embed/>
                  <p:pic>
                    <p:nvPicPr>
                      <p:cNvPr id="0"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4568" y="4732784"/>
                        <a:ext cx="1332720" cy="5713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4747" y="6610774"/>
            <a:ext cx="3197013" cy="237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5</a:t>
            </a:fld>
            <a:endParaRPr lang="en-US" dirty="0"/>
          </a:p>
        </p:txBody>
      </p:sp>
      <p:graphicFrame>
        <p:nvGraphicFramePr>
          <p:cNvPr id="7" name="Object 4"/>
          <p:cNvGraphicFramePr>
            <a:graphicFrameLocks noChangeAspect="1"/>
          </p:cNvGraphicFramePr>
          <p:nvPr>
            <p:extLst>
              <p:ext uri="{D42A27DB-BD31-4B8C-83A1-F6EECF244321}">
                <p14:modId xmlns:p14="http://schemas.microsoft.com/office/powerpoint/2010/main" val="1972603497"/>
              </p:ext>
            </p:extLst>
          </p:nvPr>
        </p:nvGraphicFramePr>
        <p:xfrm>
          <a:off x="8455372" y="3076600"/>
          <a:ext cx="495300" cy="495300"/>
        </p:xfrm>
        <a:graphic>
          <a:graphicData uri="http://schemas.openxmlformats.org/presentationml/2006/ole">
            <mc:AlternateContent xmlns:mc="http://schemas.openxmlformats.org/markup-compatibility/2006">
              <mc:Choice xmlns:v="urn:schemas-microsoft-com:vml" Requires="v">
                <p:oleObj spid="_x0000_s92233" name="Equation" r:id="rId6" imgW="155160" imgH="155160" progId="Equation.3">
                  <p:embed/>
                </p:oleObj>
              </mc:Choice>
              <mc:Fallback>
                <p:oleObj name="Equation" r:id="rId6" imgW="155160" imgH="155160" progId="Equation.3">
                  <p:embed/>
                  <p:pic>
                    <p:nvPicPr>
                      <p:cNvPr id="0" name="Picture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5372" y="3076600"/>
                        <a:ext cx="495300" cy="4953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9699156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lstStyle/>
          <a:p>
            <a:r>
              <a:rPr lang="en-US">
                <a:latin typeface="Tahoma" charset="0"/>
              </a:rPr>
              <a:t>Probability</a:t>
            </a:r>
          </a:p>
        </p:txBody>
      </p:sp>
      <p:sp>
        <p:nvSpPr>
          <p:cNvPr id="2054" name="Rectangle 3"/>
          <p:cNvSpPr>
            <a:spLocks noGrp="1" noChangeArrowheads="1"/>
          </p:cNvSpPr>
          <p:nvPr>
            <p:ph idx="1"/>
          </p:nvPr>
        </p:nvSpPr>
        <p:spPr/>
        <p:txBody>
          <a:bodyPr/>
          <a:lstStyle/>
          <a:p>
            <a:r>
              <a:rPr lang="en-US" dirty="0">
                <a:latin typeface="Arial" charset="0"/>
              </a:rPr>
              <a:t>A probability is a real-valued function define on the sample space </a:t>
            </a:r>
            <a:r>
              <a:rPr lang="en-US" dirty="0" err="1" smtClean="0">
                <a:latin typeface="Times New Roman"/>
                <a:cs typeface="Times New Roman"/>
                <a:sym typeface="Symbol" charset="0"/>
              </a:rPr>
              <a:t>Ω</a:t>
            </a:r>
            <a:r>
              <a:rPr lang="en-US" dirty="0" smtClean="0">
                <a:latin typeface="Arial" charset="0"/>
                <a:sym typeface="Symbol" charset="0"/>
              </a:rPr>
              <a:t>.</a:t>
            </a:r>
          </a:p>
          <a:p>
            <a:endParaRPr lang="en-US" dirty="0">
              <a:latin typeface="Arial" charset="0"/>
              <a:sym typeface="Symbol" charset="0"/>
            </a:endParaRPr>
          </a:p>
          <a:p>
            <a:pPr lvl="1"/>
            <a:r>
              <a:rPr lang="en-US" dirty="0">
                <a:latin typeface="Arial" charset="0"/>
                <a:sym typeface="Symbol" charset="0"/>
              </a:rPr>
              <a:t>Probabilities are between 0 and 1:</a:t>
            </a:r>
          </a:p>
          <a:p>
            <a:pPr lvl="1"/>
            <a:endParaRPr lang="en-US" dirty="0">
              <a:latin typeface="Arial" charset="0"/>
              <a:sym typeface="Symbol" charset="0"/>
            </a:endParaRPr>
          </a:p>
          <a:p>
            <a:pPr lvl="1"/>
            <a:endParaRPr lang="en-US" dirty="0" smtClean="0">
              <a:latin typeface="Arial" charset="0"/>
              <a:sym typeface="Symbol" charset="0"/>
            </a:endParaRPr>
          </a:p>
          <a:p>
            <a:pPr lvl="1"/>
            <a:endParaRPr lang="en-US" dirty="0" smtClean="0">
              <a:latin typeface="Arial" charset="0"/>
              <a:sym typeface="Symbol" charset="0"/>
            </a:endParaRPr>
          </a:p>
          <a:p>
            <a:pPr lvl="1"/>
            <a:endParaRPr lang="en-US" dirty="0">
              <a:latin typeface="Arial" charset="0"/>
              <a:sym typeface="Symbol" charset="0"/>
            </a:endParaRPr>
          </a:p>
          <a:p>
            <a:pPr lvl="1"/>
            <a:r>
              <a:rPr lang="en-US" dirty="0">
                <a:latin typeface="Arial" charset="0"/>
                <a:sym typeface="Symbol" charset="0"/>
              </a:rPr>
              <a:t>The probability of everything equals 1:</a:t>
            </a:r>
          </a:p>
          <a:p>
            <a:pPr lvl="1"/>
            <a:endParaRPr lang="en-US" dirty="0">
              <a:latin typeface="Arial" charset="0"/>
              <a:sym typeface="Symbol" charset="0"/>
            </a:endParaRPr>
          </a:p>
          <a:p>
            <a:pPr lvl="1"/>
            <a:endParaRPr lang="en-US" dirty="0" smtClean="0">
              <a:latin typeface="Arial" charset="0"/>
              <a:sym typeface="Symbol" charset="0"/>
            </a:endParaRPr>
          </a:p>
          <a:p>
            <a:pPr lvl="1"/>
            <a:endParaRPr lang="en-US" dirty="0" smtClean="0">
              <a:latin typeface="Arial" charset="0"/>
              <a:sym typeface="Symbol" charset="0"/>
            </a:endParaRPr>
          </a:p>
          <a:p>
            <a:pPr lvl="1"/>
            <a:endParaRPr lang="en-US" dirty="0">
              <a:latin typeface="Arial" charset="0"/>
              <a:sym typeface="Symbol" charset="0"/>
            </a:endParaRPr>
          </a:p>
          <a:p>
            <a:pPr lvl="1"/>
            <a:r>
              <a:rPr lang="en-US" dirty="0">
                <a:latin typeface="Arial" charset="0"/>
                <a:sym typeface="Symbol" charset="0"/>
              </a:rPr>
              <a:t>Probabilities over disjoint events add:              </a:t>
            </a:r>
          </a:p>
        </p:txBody>
      </p:sp>
      <p:graphicFrame>
        <p:nvGraphicFramePr>
          <p:cNvPr id="2050" name="Object 4"/>
          <p:cNvGraphicFramePr>
            <a:graphicFrameLocks noChangeAspect="1"/>
          </p:cNvGraphicFramePr>
          <p:nvPr>
            <p:extLst>
              <p:ext uri="{D42A27DB-BD31-4B8C-83A1-F6EECF244321}">
                <p14:modId xmlns:p14="http://schemas.microsoft.com/office/powerpoint/2010/main" val="3830869653"/>
              </p:ext>
            </p:extLst>
          </p:nvPr>
        </p:nvGraphicFramePr>
        <p:xfrm>
          <a:off x="4009813" y="3301746"/>
          <a:ext cx="4000782" cy="638950"/>
        </p:xfrm>
        <a:graphic>
          <a:graphicData uri="http://schemas.openxmlformats.org/presentationml/2006/ole">
            <mc:AlternateContent xmlns:mc="http://schemas.openxmlformats.org/markup-compatibility/2006">
              <mc:Choice xmlns:v="urn:schemas-microsoft-com:vml" Requires="v">
                <p:oleObj spid="_x0000_s93297" name="Equation" r:id="rId3" imgW="1269449" imgH="203112" progId="Equation.3">
                  <p:embed/>
                </p:oleObj>
              </mc:Choice>
              <mc:Fallback>
                <p:oleObj name="Equation" r:id="rId3" imgW="1269449" imgH="203112" progId="Equation.3">
                  <p:embed/>
                  <p:pic>
                    <p:nvPicPr>
                      <p:cNvPr id="0" name="Picture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9813" y="3301746"/>
                        <a:ext cx="4000782" cy="6389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2051" name="Object 5"/>
          <p:cNvGraphicFramePr>
            <a:graphicFrameLocks noChangeAspect="1"/>
          </p:cNvGraphicFramePr>
          <p:nvPr>
            <p:extLst>
              <p:ext uri="{D42A27DB-BD31-4B8C-83A1-F6EECF244321}">
                <p14:modId xmlns:p14="http://schemas.microsoft.com/office/powerpoint/2010/main" val="3720499121"/>
              </p:ext>
            </p:extLst>
          </p:nvPr>
        </p:nvGraphicFramePr>
        <p:xfrm>
          <a:off x="5093546" y="4876800"/>
          <a:ext cx="1799450" cy="638952"/>
        </p:xfrm>
        <a:graphic>
          <a:graphicData uri="http://schemas.openxmlformats.org/presentationml/2006/ole">
            <mc:AlternateContent xmlns:mc="http://schemas.openxmlformats.org/markup-compatibility/2006">
              <mc:Choice xmlns:v="urn:schemas-microsoft-com:vml" Requires="v">
                <p:oleObj spid="_x0000_s93298" name="Equation" r:id="rId5" imgW="571252" imgH="203112" progId="Equation.3">
                  <p:embed/>
                </p:oleObj>
              </mc:Choice>
              <mc:Fallback>
                <p:oleObj name="Equation" r:id="rId5" imgW="571252" imgH="203112" progId="Equation.3">
                  <p:embed/>
                  <p:pic>
                    <p:nvPicPr>
                      <p:cNvPr id="0" name="Picture 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546" y="4876800"/>
                        <a:ext cx="1799450" cy="63895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2052" name="Object 6"/>
          <p:cNvGraphicFramePr>
            <a:graphicFrameLocks noChangeAspect="1"/>
          </p:cNvGraphicFramePr>
          <p:nvPr>
            <p:extLst>
              <p:ext uri="{D42A27DB-BD31-4B8C-83A1-F6EECF244321}">
                <p14:modId xmlns:p14="http://schemas.microsoft.com/office/powerpoint/2010/main" val="3835623367"/>
              </p:ext>
            </p:extLst>
          </p:nvPr>
        </p:nvGraphicFramePr>
        <p:xfrm>
          <a:off x="1370473" y="6604992"/>
          <a:ext cx="9683608" cy="679592"/>
        </p:xfrm>
        <a:graphic>
          <a:graphicData uri="http://schemas.openxmlformats.org/presentationml/2006/ole">
            <mc:AlternateContent xmlns:mc="http://schemas.openxmlformats.org/markup-compatibility/2006">
              <mc:Choice xmlns:v="urn:schemas-microsoft-com:vml" Requires="v">
                <p:oleObj spid="_x0000_s93299" name="Equation" r:id="rId7" imgW="3073400" imgH="215900" progId="Equation.3">
                  <p:embed/>
                </p:oleObj>
              </mc:Choice>
              <mc:Fallback>
                <p:oleObj name="Equation" r:id="rId7" imgW="3073400" imgH="215900" progId="Equation.3">
                  <p:embed/>
                  <p:pic>
                    <p:nvPicPr>
                      <p:cNvPr id="0" name="Picture 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0473" y="6604992"/>
                        <a:ext cx="9683608" cy="67959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6736" y="3868688"/>
            <a:ext cx="2790613" cy="223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6</a:t>
            </a:fld>
            <a:endParaRPr lang="en-US" dirty="0"/>
          </a:p>
        </p:txBody>
      </p:sp>
    </p:spTree>
    <p:extLst>
      <p:ext uri="{BB962C8B-B14F-4D97-AF65-F5344CB8AC3E}">
        <p14:creationId xmlns:p14="http://schemas.microsoft.com/office/powerpoint/2010/main" val="126880396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latin typeface="Tahoma" charset="0"/>
              </a:rPr>
              <a:t>Random variable</a:t>
            </a:r>
          </a:p>
        </p:txBody>
      </p:sp>
      <p:sp>
        <p:nvSpPr>
          <p:cNvPr id="3076" name="Rectangle 3"/>
          <p:cNvSpPr>
            <a:spLocks noGrp="1" noChangeArrowheads="1"/>
          </p:cNvSpPr>
          <p:nvPr>
            <p:ph idx="1"/>
          </p:nvPr>
        </p:nvSpPr>
        <p:spPr/>
        <p:txBody>
          <a:bodyPr/>
          <a:lstStyle/>
          <a:p>
            <a:r>
              <a:rPr lang="en-US" dirty="0">
                <a:latin typeface="Arial" charset="0"/>
              </a:rPr>
              <a:t>Quantity of interest related to a random experiment</a:t>
            </a:r>
          </a:p>
          <a:p>
            <a:pPr lvl="1"/>
            <a:r>
              <a:rPr lang="en-US" dirty="0">
                <a:latin typeface="Arial" charset="0"/>
              </a:rPr>
              <a:t>number of heads when flipping a coin 30 times</a:t>
            </a:r>
          </a:p>
          <a:p>
            <a:pPr lvl="1"/>
            <a:r>
              <a:rPr lang="en-US" dirty="0">
                <a:latin typeface="Arial" charset="0"/>
              </a:rPr>
              <a:t>time required to get back </a:t>
            </a:r>
            <a:r>
              <a:rPr lang="en-US" dirty="0" smtClean="0">
                <a:latin typeface="Arial" charset="0"/>
              </a:rPr>
              <a:t>home</a:t>
            </a:r>
          </a:p>
          <a:p>
            <a:pPr lvl="1"/>
            <a:endParaRPr lang="en-US" dirty="0">
              <a:latin typeface="Arial" charset="0"/>
            </a:endParaRPr>
          </a:p>
          <a:p>
            <a:r>
              <a:rPr lang="en-US" dirty="0">
                <a:latin typeface="Arial" charset="0"/>
              </a:rPr>
              <a:t>Probability distribution (aka probability mass function) for a discrete random variable:</a:t>
            </a:r>
          </a:p>
          <a:p>
            <a:pPr lvl="1"/>
            <a:endParaRPr lang="en-US" dirty="0">
              <a:latin typeface="Arial" charset="0"/>
            </a:endParaRPr>
          </a:p>
        </p:txBody>
      </p:sp>
      <p:graphicFrame>
        <p:nvGraphicFramePr>
          <p:cNvPr id="3074" name="Object 4"/>
          <p:cNvGraphicFramePr>
            <a:graphicFrameLocks noChangeAspect="1"/>
          </p:cNvGraphicFramePr>
          <p:nvPr>
            <p:extLst>
              <p:ext uri="{D42A27DB-BD31-4B8C-83A1-F6EECF244321}">
                <p14:modId xmlns:p14="http://schemas.microsoft.com/office/powerpoint/2010/main" val="3757058923"/>
              </p:ext>
            </p:extLst>
          </p:nvPr>
        </p:nvGraphicFramePr>
        <p:xfrm>
          <a:off x="1733974" y="4372744"/>
          <a:ext cx="7314840" cy="609120"/>
        </p:xfrm>
        <a:graphic>
          <a:graphicData uri="http://schemas.openxmlformats.org/presentationml/2006/ole">
            <mc:AlternateContent xmlns:mc="http://schemas.openxmlformats.org/markup-compatibility/2006">
              <mc:Choice xmlns:v="urn:schemas-microsoft-com:vml" Requires="v">
                <p:oleObj spid="_x0000_s94249" name="Equation" r:id="rId3" imgW="2438400" imgH="203200" progId="Equation.3">
                  <p:embed/>
                </p:oleObj>
              </mc:Choice>
              <mc:Fallback>
                <p:oleObj name="Equation" r:id="rId3" imgW="2438400" imgH="203200" progId="Equation.3">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974" y="4372744"/>
                        <a:ext cx="7314840" cy="60912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5"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7</a:t>
            </a:fld>
            <a:endParaRPr lang="en-US" dirty="0"/>
          </a:p>
        </p:txBody>
      </p:sp>
    </p:spTree>
    <p:extLst>
      <p:ext uri="{BB962C8B-B14F-4D97-AF65-F5344CB8AC3E}">
        <p14:creationId xmlns:p14="http://schemas.microsoft.com/office/powerpoint/2010/main" val="60846264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atin typeface="Tahoma" charset="0"/>
              </a:rPr>
              <a:t>Probability distribution (example)</a:t>
            </a:r>
          </a:p>
        </p:txBody>
      </p:sp>
      <p:sp>
        <p:nvSpPr>
          <p:cNvPr id="28675" name="Rectangle 3"/>
          <p:cNvSpPr>
            <a:spLocks noGrp="1" noChangeArrowheads="1"/>
          </p:cNvSpPr>
          <p:nvPr>
            <p:ph idx="1"/>
          </p:nvPr>
        </p:nvSpPr>
        <p:spPr/>
        <p:txBody>
          <a:bodyPr/>
          <a:lstStyle/>
          <a:p>
            <a:r>
              <a:rPr lang="en-US" dirty="0">
                <a:latin typeface="Arial" charset="0"/>
              </a:rPr>
              <a:t>A fair </a:t>
            </a:r>
            <a:r>
              <a:rPr lang="en-US" dirty="0" smtClean="0">
                <a:latin typeface="Arial" charset="0"/>
              </a:rPr>
              <a:t>die </a:t>
            </a:r>
            <a:r>
              <a:rPr lang="en-US" dirty="0">
                <a:latin typeface="Arial" charset="0"/>
              </a:rPr>
              <a:t>is rolled 4 </a:t>
            </a:r>
            <a:r>
              <a:rPr lang="en-US" dirty="0" smtClean="0">
                <a:latin typeface="Arial" charset="0"/>
              </a:rPr>
              <a:t>times</a:t>
            </a:r>
          </a:p>
          <a:p>
            <a:endParaRPr lang="en-US" dirty="0">
              <a:latin typeface="Arial" charset="0"/>
            </a:endParaRPr>
          </a:p>
          <a:p>
            <a:r>
              <a:rPr lang="en-US" i="1" dirty="0">
                <a:latin typeface="Arial" charset="0"/>
              </a:rPr>
              <a:t>X</a:t>
            </a:r>
            <a:r>
              <a:rPr lang="en-US" dirty="0">
                <a:latin typeface="Arial" charset="0"/>
              </a:rPr>
              <a:t> is number of times the outcome is 3 or </a:t>
            </a:r>
            <a:r>
              <a:rPr lang="en-US" dirty="0" smtClean="0">
                <a:latin typeface="Arial" charset="0"/>
              </a:rPr>
              <a:t>higher</a:t>
            </a:r>
          </a:p>
          <a:p>
            <a:endParaRPr lang="en-US" dirty="0">
              <a:latin typeface="Arial" charset="0"/>
            </a:endParaRPr>
          </a:p>
          <a:p>
            <a:r>
              <a:rPr lang="en-US" dirty="0">
                <a:latin typeface="Arial" charset="0"/>
              </a:rPr>
              <a:t>Possible outcomes: 6</a:t>
            </a:r>
            <a:r>
              <a:rPr lang="en-US" baseline="30000" dirty="0">
                <a:latin typeface="Arial" charset="0"/>
              </a:rPr>
              <a:t>4</a:t>
            </a:r>
            <a:r>
              <a:rPr lang="en-US" dirty="0">
                <a:latin typeface="Arial" charset="0"/>
              </a:rPr>
              <a:t>=</a:t>
            </a:r>
            <a:r>
              <a:rPr lang="en-US" dirty="0" smtClean="0">
                <a:latin typeface="Arial" charset="0"/>
              </a:rPr>
              <a:t>1296</a:t>
            </a:r>
          </a:p>
          <a:p>
            <a:endParaRPr lang="en-US" dirty="0">
              <a:latin typeface="Arial" charset="0"/>
            </a:endParaRPr>
          </a:p>
          <a:p>
            <a:r>
              <a:rPr lang="en-US" dirty="0">
                <a:latin typeface="Arial" charset="0"/>
              </a:rPr>
              <a:t>Possible values for </a:t>
            </a:r>
            <a:r>
              <a:rPr lang="en-US" i="1" dirty="0">
                <a:latin typeface="Arial" charset="0"/>
              </a:rPr>
              <a:t>X</a:t>
            </a:r>
            <a:r>
              <a:rPr lang="en-US" dirty="0">
                <a:latin typeface="Arial" charset="0"/>
              </a:rPr>
              <a:t> are 0,1,2,3,4</a:t>
            </a:r>
          </a:p>
        </p:txBody>
      </p:sp>
      <p:graphicFrame>
        <p:nvGraphicFramePr>
          <p:cNvPr id="1066027" name="Group 43"/>
          <p:cNvGraphicFramePr>
            <a:graphicFrameLocks noGrp="1"/>
          </p:cNvGraphicFramePr>
          <p:nvPr>
            <p:extLst>
              <p:ext uri="{D42A27DB-BD31-4B8C-83A1-F6EECF244321}">
                <p14:modId xmlns:p14="http://schemas.microsoft.com/office/powerpoint/2010/main" val="197778963"/>
              </p:ext>
            </p:extLst>
          </p:nvPr>
        </p:nvGraphicFramePr>
        <p:xfrm>
          <a:off x="541867" y="6177280"/>
          <a:ext cx="12137814" cy="1711396"/>
        </p:xfrm>
        <a:graphic>
          <a:graphicData uri="http://schemas.openxmlformats.org/drawingml/2006/table">
            <a:tbl>
              <a:tblPr/>
              <a:tblGrid>
                <a:gridCol w="2022969">
                  <a:extLst>
                    <a:ext uri="{9D8B030D-6E8A-4147-A177-3AD203B41FA5}">
                      <a16:colId xmlns:a16="http://schemas.microsoft.com/office/drawing/2014/main" val="20000"/>
                    </a:ext>
                  </a:extLst>
                </a:gridCol>
                <a:gridCol w="2022969">
                  <a:extLst>
                    <a:ext uri="{9D8B030D-6E8A-4147-A177-3AD203B41FA5}">
                      <a16:colId xmlns:a16="http://schemas.microsoft.com/office/drawing/2014/main" val="20001"/>
                    </a:ext>
                  </a:extLst>
                </a:gridCol>
                <a:gridCol w="2022969">
                  <a:extLst>
                    <a:ext uri="{9D8B030D-6E8A-4147-A177-3AD203B41FA5}">
                      <a16:colId xmlns:a16="http://schemas.microsoft.com/office/drawing/2014/main" val="20002"/>
                    </a:ext>
                  </a:extLst>
                </a:gridCol>
                <a:gridCol w="2022969">
                  <a:extLst>
                    <a:ext uri="{9D8B030D-6E8A-4147-A177-3AD203B41FA5}">
                      <a16:colId xmlns:a16="http://schemas.microsoft.com/office/drawing/2014/main" val="20003"/>
                    </a:ext>
                  </a:extLst>
                </a:gridCol>
                <a:gridCol w="2022969">
                  <a:extLst>
                    <a:ext uri="{9D8B030D-6E8A-4147-A177-3AD203B41FA5}">
                      <a16:colId xmlns:a16="http://schemas.microsoft.com/office/drawing/2014/main" val="20004"/>
                    </a:ext>
                  </a:extLst>
                </a:gridCol>
                <a:gridCol w="2022969">
                  <a:extLst>
                    <a:ext uri="{9D8B030D-6E8A-4147-A177-3AD203B41FA5}">
                      <a16:colId xmlns:a16="http://schemas.microsoft.com/office/drawing/2014/main" val="20005"/>
                    </a:ext>
                  </a:extLst>
                </a:gridCol>
              </a:tblGrid>
              <a:tr h="652574">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800" b="0" i="1" u="none" strike="noStrike" cap="none" normalizeH="0" baseline="0" dirty="0" smtClean="0">
                          <a:ln>
                            <a:noFill/>
                          </a:ln>
                          <a:solidFill>
                            <a:schemeClr val="bg1"/>
                          </a:solidFill>
                          <a:effectLst/>
                          <a:latin typeface="Arial" charset="0"/>
                        </a:rPr>
                        <a:t>X</a:t>
                      </a:r>
                    </a:p>
                  </a:txBody>
                  <a:tcPr marL="130048" marR="130048" marT="52941" marB="529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800" b="0" i="0" u="none" strike="noStrike" cap="none" normalizeH="0" baseline="0" dirty="0" smtClean="0">
                          <a:ln>
                            <a:noFill/>
                          </a:ln>
                          <a:solidFill>
                            <a:schemeClr val="bg1"/>
                          </a:solidFill>
                          <a:effectLst/>
                          <a:latin typeface="Arial" charset="0"/>
                        </a:rPr>
                        <a:t>0</a:t>
                      </a:r>
                    </a:p>
                  </a:txBody>
                  <a:tcPr marL="130048" marR="130048" marT="52941" marB="52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800" b="0" i="0" u="none" strike="noStrike" cap="none" normalizeH="0" baseline="0" smtClean="0">
                          <a:ln>
                            <a:noFill/>
                          </a:ln>
                          <a:solidFill>
                            <a:schemeClr val="bg1"/>
                          </a:solidFill>
                          <a:effectLst/>
                          <a:latin typeface="Arial" charset="0"/>
                        </a:rPr>
                        <a:t>1</a:t>
                      </a:r>
                    </a:p>
                  </a:txBody>
                  <a:tcPr marL="130048" marR="130048" marT="52941" marB="52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800" b="0" i="0" u="none" strike="noStrike" cap="none" normalizeH="0" baseline="0" smtClean="0">
                          <a:ln>
                            <a:noFill/>
                          </a:ln>
                          <a:solidFill>
                            <a:schemeClr val="bg1"/>
                          </a:solidFill>
                          <a:effectLst/>
                          <a:latin typeface="Arial" charset="0"/>
                        </a:rPr>
                        <a:t>2</a:t>
                      </a:r>
                    </a:p>
                  </a:txBody>
                  <a:tcPr marL="130048" marR="130048" marT="52941" marB="52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800" b="0" i="0" u="none" strike="noStrike" cap="none" normalizeH="0" baseline="0" smtClean="0">
                          <a:ln>
                            <a:noFill/>
                          </a:ln>
                          <a:solidFill>
                            <a:schemeClr val="bg1"/>
                          </a:solidFill>
                          <a:effectLst/>
                          <a:latin typeface="Arial" charset="0"/>
                        </a:rPr>
                        <a:t>3</a:t>
                      </a:r>
                    </a:p>
                  </a:txBody>
                  <a:tcPr marL="130048" marR="130048" marT="52941" marB="52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800" b="0" i="0" u="none" strike="noStrike" cap="none" normalizeH="0" baseline="0" dirty="0" smtClean="0">
                          <a:ln>
                            <a:noFill/>
                          </a:ln>
                          <a:solidFill>
                            <a:schemeClr val="bg1"/>
                          </a:solidFill>
                          <a:effectLst/>
                          <a:latin typeface="Arial" charset="0"/>
                        </a:rPr>
                        <a:t>4</a:t>
                      </a:r>
                    </a:p>
                  </a:txBody>
                  <a:tcPr marL="130048" marR="130048" marT="52941" marB="529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extLst>
                  <a:ext uri="{0D108BD9-81ED-4DB2-BD59-A6C34878D82A}">
                    <a16:rowId xmlns:a16="http://schemas.microsoft.com/office/drawing/2014/main" val="10000"/>
                  </a:ext>
                </a:extLst>
              </a:tr>
              <a:tr h="1058822">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800" b="0" i="1" u="none" strike="noStrike" cap="none" normalizeH="0" baseline="0" dirty="0" smtClean="0">
                          <a:ln>
                            <a:noFill/>
                          </a:ln>
                          <a:solidFill>
                            <a:schemeClr val="bg1"/>
                          </a:solidFill>
                          <a:effectLst/>
                          <a:latin typeface="Arial" charset="0"/>
                        </a:rPr>
                        <a:t>P(X)</a:t>
                      </a:r>
                    </a:p>
                  </a:txBody>
                  <a:tcPr marL="130048" marR="130048" marT="52941" marB="529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100" b="0" i="0" u="none" strike="noStrike" cap="none" normalizeH="0" baseline="0" dirty="0" smtClean="0">
                          <a:ln>
                            <a:noFill/>
                          </a:ln>
                          <a:solidFill>
                            <a:schemeClr val="bg1"/>
                          </a:solidFill>
                          <a:effectLst/>
                          <a:latin typeface="Arial" charset="0"/>
                        </a:rPr>
                        <a:t>(1/3)</a:t>
                      </a:r>
                      <a:r>
                        <a:rPr kumimoji="0" lang="en-US" sz="2100" b="0" i="0" u="none" strike="noStrike" cap="none" normalizeH="0" baseline="30000" dirty="0" smtClean="0">
                          <a:ln>
                            <a:noFill/>
                          </a:ln>
                          <a:solidFill>
                            <a:schemeClr val="bg1"/>
                          </a:solidFill>
                          <a:effectLst/>
                          <a:latin typeface="Arial" charset="0"/>
                        </a:rPr>
                        <a:t>4</a:t>
                      </a:r>
                      <a:br>
                        <a:rPr kumimoji="0" lang="en-US" sz="2100" b="0" i="0" u="none" strike="noStrike" cap="none" normalizeH="0" baseline="30000" dirty="0" smtClean="0">
                          <a:ln>
                            <a:noFill/>
                          </a:ln>
                          <a:solidFill>
                            <a:schemeClr val="bg1"/>
                          </a:solidFill>
                          <a:effectLst/>
                          <a:latin typeface="Arial" charset="0"/>
                        </a:rPr>
                      </a:br>
                      <a:r>
                        <a:rPr kumimoji="0" lang="en-US" sz="2100" b="0" i="0" u="none" strike="noStrike" cap="none" normalizeH="0" baseline="0" dirty="0" smtClean="0">
                          <a:ln>
                            <a:noFill/>
                          </a:ln>
                          <a:solidFill>
                            <a:schemeClr val="bg1"/>
                          </a:solidFill>
                          <a:effectLst/>
                          <a:latin typeface="Arial" charset="0"/>
                        </a:rPr>
                        <a:t>=1/81</a:t>
                      </a:r>
                      <a:endParaRPr kumimoji="0" lang="en-US" sz="2100" b="0" i="0" u="none" strike="noStrike" cap="none" normalizeH="0" baseline="30000" dirty="0" smtClean="0">
                        <a:ln>
                          <a:noFill/>
                        </a:ln>
                        <a:solidFill>
                          <a:schemeClr val="bg1"/>
                        </a:solidFill>
                        <a:effectLst/>
                        <a:latin typeface="Arial" charset="0"/>
                      </a:endParaRPr>
                    </a:p>
                  </a:txBody>
                  <a:tcPr marL="130048" marR="130048" marT="52941" marB="52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100" b="0" i="0" u="none" strike="noStrike" cap="none" normalizeH="0" baseline="0" dirty="0" smtClean="0">
                          <a:ln>
                            <a:noFill/>
                          </a:ln>
                          <a:solidFill>
                            <a:schemeClr val="bg1"/>
                          </a:solidFill>
                          <a:effectLst/>
                          <a:latin typeface="Arial" charset="0"/>
                        </a:rPr>
                        <a:t>4(1/3)</a:t>
                      </a:r>
                      <a:r>
                        <a:rPr kumimoji="0" lang="en-US" sz="2100" b="0" i="0" u="none" strike="noStrike" cap="none" normalizeH="0" baseline="30000" dirty="0" smtClean="0">
                          <a:ln>
                            <a:noFill/>
                          </a:ln>
                          <a:solidFill>
                            <a:schemeClr val="bg1"/>
                          </a:solidFill>
                          <a:effectLst/>
                          <a:latin typeface="Arial" charset="0"/>
                        </a:rPr>
                        <a:t>3</a:t>
                      </a:r>
                      <a:r>
                        <a:rPr kumimoji="0" lang="en-US" sz="2100" b="0" i="0" u="none" strike="noStrike" cap="none" normalizeH="0" baseline="0" dirty="0" smtClean="0">
                          <a:ln>
                            <a:noFill/>
                          </a:ln>
                          <a:solidFill>
                            <a:schemeClr val="bg1"/>
                          </a:solidFill>
                          <a:effectLst/>
                          <a:latin typeface="Arial" charset="0"/>
                        </a:rPr>
                        <a:t>(2/3)</a:t>
                      </a:r>
                      <a:br>
                        <a:rPr kumimoji="0" lang="en-US" sz="2100" b="0" i="0" u="none" strike="noStrike" cap="none" normalizeH="0" baseline="0" dirty="0" smtClean="0">
                          <a:ln>
                            <a:noFill/>
                          </a:ln>
                          <a:solidFill>
                            <a:schemeClr val="bg1"/>
                          </a:solidFill>
                          <a:effectLst/>
                          <a:latin typeface="Arial" charset="0"/>
                        </a:rPr>
                      </a:br>
                      <a:r>
                        <a:rPr kumimoji="0" lang="en-US" sz="2100" b="0" i="0" u="none" strike="noStrike" cap="none" normalizeH="0" baseline="0" dirty="0" smtClean="0">
                          <a:ln>
                            <a:noFill/>
                          </a:ln>
                          <a:solidFill>
                            <a:schemeClr val="bg1"/>
                          </a:solidFill>
                          <a:effectLst/>
                          <a:latin typeface="Arial" charset="0"/>
                        </a:rPr>
                        <a:t>=8/81</a:t>
                      </a:r>
                      <a:endParaRPr kumimoji="0" lang="en-US" sz="2100" b="0" i="0" u="none" strike="noStrike" cap="none" normalizeH="0" baseline="30000" dirty="0" smtClean="0">
                        <a:ln>
                          <a:noFill/>
                        </a:ln>
                        <a:solidFill>
                          <a:schemeClr val="bg1"/>
                        </a:solidFill>
                        <a:effectLst/>
                        <a:latin typeface="Arial" charset="0"/>
                      </a:endParaRPr>
                    </a:p>
                  </a:txBody>
                  <a:tcPr marL="130048" marR="130048" marT="52941" marB="52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100" b="0" i="0" u="none" strike="noStrike" cap="none" normalizeH="0" baseline="0" smtClean="0">
                          <a:ln>
                            <a:noFill/>
                          </a:ln>
                          <a:solidFill>
                            <a:schemeClr val="bg1"/>
                          </a:solidFill>
                          <a:effectLst/>
                          <a:latin typeface="Arial" charset="0"/>
                        </a:rPr>
                        <a:t>6(1/3)</a:t>
                      </a:r>
                      <a:r>
                        <a:rPr kumimoji="0" lang="en-US" sz="2100" b="0" i="0" u="none" strike="noStrike" cap="none" normalizeH="0" baseline="30000" smtClean="0">
                          <a:ln>
                            <a:noFill/>
                          </a:ln>
                          <a:solidFill>
                            <a:schemeClr val="bg1"/>
                          </a:solidFill>
                          <a:effectLst/>
                          <a:latin typeface="Arial" charset="0"/>
                        </a:rPr>
                        <a:t>2</a:t>
                      </a:r>
                      <a:r>
                        <a:rPr kumimoji="0" lang="en-US" sz="2100" b="0" i="0" u="none" strike="noStrike" cap="none" normalizeH="0" baseline="0" smtClean="0">
                          <a:ln>
                            <a:noFill/>
                          </a:ln>
                          <a:solidFill>
                            <a:schemeClr val="bg1"/>
                          </a:solidFill>
                          <a:effectLst/>
                          <a:latin typeface="Arial" charset="0"/>
                        </a:rPr>
                        <a:t>(2/3)</a:t>
                      </a:r>
                      <a:r>
                        <a:rPr kumimoji="0" lang="en-US" sz="2100" b="0" i="0" u="none" strike="noStrike" cap="none" normalizeH="0" baseline="30000" smtClean="0">
                          <a:ln>
                            <a:noFill/>
                          </a:ln>
                          <a:solidFill>
                            <a:schemeClr val="bg1"/>
                          </a:solidFill>
                          <a:effectLst/>
                          <a:latin typeface="Arial" charset="0"/>
                        </a:rPr>
                        <a:t>2 </a:t>
                      </a:r>
                      <a:r>
                        <a:rPr kumimoji="0" lang="en-US" sz="2100" b="0" i="0" u="none" strike="noStrike" cap="none" normalizeH="0" baseline="0" smtClean="0">
                          <a:ln>
                            <a:noFill/>
                          </a:ln>
                          <a:solidFill>
                            <a:schemeClr val="bg1"/>
                          </a:solidFill>
                          <a:effectLst/>
                          <a:latin typeface="Arial" charset="0"/>
                        </a:rPr>
                        <a:t>=24/81</a:t>
                      </a:r>
                    </a:p>
                  </a:txBody>
                  <a:tcPr marL="130048" marR="130048" marT="52941" marB="52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100" b="0" i="0" u="none" strike="noStrike" cap="none" normalizeH="0" baseline="0" dirty="0" smtClean="0">
                          <a:ln>
                            <a:noFill/>
                          </a:ln>
                          <a:solidFill>
                            <a:schemeClr val="bg1"/>
                          </a:solidFill>
                          <a:effectLst/>
                          <a:latin typeface="Arial" charset="0"/>
                        </a:rPr>
                        <a:t>4(1/3)(2/3)</a:t>
                      </a:r>
                      <a:r>
                        <a:rPr kumimoji="0" lang="en-US" sz="2100" b="0" i="0" u="none" strike="noStrike" cap="none" normalizeH="0" baseline="30000" dirty="0" smtClean="0">
                          <a:ln>
                            <a:noFill/>
                          </a:ln>
                          <a:solidFill>
                            <a:schemeClr val="bg1"/>
                          </a:solidFill>
                          <a:effectLst/>
                          <a:latin typeface="Arial" charset="0"/>
                        </a:rPr>
                        <a:t>3</a:t>
                      </a:r>
                      <a:br>
                        <a:rPr kumimoji="0" lang="en-US" sz="2100" b="0" i="0" u="none" strike="noStrike" cap="none" normalizeH="0" baseline="30000" dirty="0" smtClean="0">
                          <a:ln>
                            <a:noFill/>
                          </a:ln>
                          <a:solidFill>
                            <a:schemeClr val="bg1"/>
                          </a:solidFill>
                          <a:effectLst/>
                          <a:latin typeface="Arial" charset="0"/>
                        </a:rPr>
                      </a:br>
                      <a:r>
                        <a:rPr kumimoji="0" lang="en-US" sz="2100" b="0" i="0" u="none" strike="noStrike" cap="none" normalizeH="0" baseline="0" dirty="0" smtClean="0">
                          <a:ln>
                            <a:noFill/>
                          </a:ln>
                          <a:solidFill>
                            <a:schemeClr val="bg1"/>
                          </a:solidFill>
                          <a:effectLst/>
                          <a:latin typeface="Arial" charset="0"/>
                        </a:rPr>
                        <a:t>=32/81</a:t>
                      </a:r>
                    </a:p>
                  </a:txBody>
                  <a:tcPr marL="130048" marR="130048" marT="52941" marB="52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100" b="0" i="0" u="none" strike="noStrike" cap="none" normalizeH="0" baseline="0" dirty="0" smtClean="0">
                          <a:ln>
                            <a:noFill/>
                          </a:ln>
                          <a:solidFill>
                            <a:schemeClr val="bg1"/>
                          </a:solidFill>
                          <a:effectLst/>
                          <a:latin typeface="Arial" charset="0"/>
                        </a:rPr>
                        <a:t>(2/3)</a:t>
                      </a:r>
                      <a:r>
                        <a:rPr kumimoji="0" lang="en-US" sz="2100" b="0" i="0" u="none" strike="noStrike" cap="none" normalizeH="0" baseline="30000" dirty="0" smtClean="0">
                          <a:ln>
                            <a:noFill/>
                          </a:ln>
                          <a:solidFill>
                            <a:schemeClr val="bg1"/>
                          </a:solidFill>
                          <a:effectLst/>
                          <a:latin typeface="Arial" charset="0"/>
                        </a:rPr>
                        <a:t>4</a:t>
                      </a:r>
                      <a:br>
                        <a:rPr kumimoji="0" lang="en-US" sz="2100" b="0" i="0" u="none" strike="noStrike" cap="none" normalizeH="0" baseline="30000" dirty="0" smtClean="0">
                          <a:ln>
                            <a:noFill/>
                          </a:ln>
                          <a:solidFill>
                            <a:schemeClr val="bg1"/>
                          </a:solidFill>
                          <a:effectLst/>
                          <a:latin typeface="Arial" charset="0"/>
                        </a:rPr>
                      </a:br>
                      <a:r>
                        <a:rPr kumimoji="0" lang="en-US" sz="2100" b="0" i="0" u="none" strike="noStrike" cap="none" normalizeH="0" baseline="0" dirty="0" smtClean="0">
                          <a:ln>
                            <a:noFill/>
                          </a:ln>
                          <a:solidFill>
                            <a:schemeClr val="bg1"/>
                          </a:solidFill>
                          <a:effectLst/>
                          <a:latin typeface="Arial" charset="0"/>
                        </a:rPr>
                        <a:t>=16/81</a:t>
                      </a:r>
                    </a:p>
                  </a:txBody>
                  <a:tcPr marL="130048" marR="130048" marT="52941" marB="529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99FF">
                        <a:alpha val="50000"/>
                      </a:srgbClr>
                    </a:solidFill>
                  </a:tcPr>
                </a:tc>
                <a:extLst>
                  <a:ext uri="{0D108BD9-81ED-4DB2-BD59-A6C34878D82A}">
                    <a16:rowId xmlns:a16="http://schemas.microsoft.com/office/drawing/2014/main" val="10001"/>
                  </a:ext>
                </a:extLst>
              </a:tr>
            </a:tbl>
          </a:graphicData>
        </a:graphic>
      </p:graphicFrame>
      <p:sp>
        <p:nvSpPr>
          <p:cNvPr id="5"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8</a:t>
            </a:fld>
            <a:endParaRPr lang="en-US" dirty="0"/>
          </a:p>
        </p:txBody>
      </p:sp>
    </p:spTree>
    <p:extLst>
      <p:ext uri="{BB962C8B-B14F-4D97-AF65-F5344CB8AC3E}">
        <p14:creationId xmlns:p14="http://schemas.microsoft.com/office/powerpoint/2010/main" val="177536613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atin typeface="Tahoma" charset="0"/>
              </a:rPr>
              <a:t>Probability density function</a:t>
            </a:r>
          </a:p>
        </p:txBody>
      </p:sp>
      <p:sp>
        <p:nvSpPr>
          <p:cNvPr id="4100" name="Rectangle 3"/>
          <p:cNvSpPr>
            <a:spLocks noGrp="1" noChangeArrowheads="1"/>
          </p:cNvSpPr>
          <p:nvPr>
            <p:ph idx="1"/>
          </p:nvPr>
        </p:nvSpPr>
        <p:spPr/>
        <p:txBody>
          <a:bodyPr/>
          <a:lstStyle/>
          <a:p>
            <a:r>
              <a:rPr lang="en-US" dirty="0">
                <a:latin typeface="Arial" charset="0"/>
              </a:rPr>
              <a:t>For continuous variables:</a:t>
            </a:r>
          </a:p>
          <a:p>
            <a:endParaRPr lang="en-US" dirty="0">
              <a:latin typeface="Arial" charset="0"/>
            </a:endParaRPr>
          </a:p>
          <a:p>
            <a:endParaRPr lang="en-US" dirty="0" smtClean="0">
              <a:latin typeface="Arial" charset="0"/>
            </a:endParaRPr>
          </a:p>
          <a:p>
            <a:endParaRPr lang="en-US" dirty="0" smtClean="0">
              <a:latin typeface="Arial" charset="0"/>
            </a:endParaRPr>
          </a:p>
          <a:p>
            <a:endParaRPr lang="en-US" dirty="0">
              <a:latin typeface="Arial" charset="0"/>
            </a:endParaRPr>
          </a:p>
          <a:p>
            <a:endParaRPr lang="en-US" dirty="0">
              <a:latin typeface="Arial" charset="0"/>
            </a:endParaRPr>
          </a:p>
          <a:p>
            <a:r>
              <a:rPr lang="en-US" i="1" dirty="0">
                <a:latin typeface="Arial" charset="0"/>
              </a:rPr>
              <a:t>f(x)</a:t>
            </a:r>
            <a:r>
              <a:rPr lang="en-US" dirty="0">
                <a:latin typeface="Arial" charset="0"/>
              </a:rPr>
              <a:t> is called a probability density </a:t>
            </a:r>
            <a:r>
              <a:rPr lang="en-US" dirty="0" smtClean="0">
                <a:latin typeface="Arial" charset="0"/>
              </a:rPr>
              <a:t>function</a:t>
            </a:r>
          </a:p>
          <a:p>
            <a:endParaRPr lang="en-US" dirty="0">
              <a:latin typeface="Arial" charset="0"/>
            </a:endParaRPr>
          </a:p>
          <a:p>
            <a:r>
              <a:rPr lang="en-US" dirty="0">
                <a:latin typeface="Arial" charset="0"/>
              </a:rPr>
              <a:t>Probability that </a:t>
            </a:r>
            <a:r>
              <a:rPr lang="en-US" i="1" dirty="0">
                <a:latin typeface="Arial" charset="0"/>
              </a:rPr>
              <a:t>X</a:t>
            </a:r>
            <a:r>
              <a:rPr lang="en-US" dirty="0">
                <a:latin typeface="Arial" charset="0"/>
              </a:rPr>
              <a:t> takes </a:t>
            </a:r>
            <a:r>
              <a:rPr lang="en-US" dirty="0" smtClean="0">
                <a:latin typeface="Arial" charset="0"/>
              </a:rPr>
              <a:t>a </a:t>
            </a:r>
            <a:r>
              <a:rPr lang="en-US" dirty="0">
                <a:latin typeface="Arial" charset="0"/>
              </a:rPr>
              <a:t>particular value is zero</a:t>
            </a:r>
            <a:r>
              <a:rPr lang="en-US" dirty="0" smtClean="0">
                <a:latin typeface="Arial" charset="0"/>
              </a:rPr>
              <a:t>!</a:t>
            </a:r>
          </a:p>
          <a:p>
            <a:endParaRPr lang="en-US" dirty="0">
              <a:latin typeface="Arial" charset="0"/>
            </a:endParaRPr>
          </a:p>
          <a:p>
            <a:r>
              <a:rPr lang="en-US" dirty="0">
                <a:latin typeface="Arial" charset="0"/>
              </a:rPr>
              <a:t>Questions:</a:t>
            </a:r>
          </a:p>
          <a:p>
            <a:pPr lvl="1"/>
            <a:r>
              <a:rPr lang="en-US" dirty="0">
                <a:latin typeface="Arial" charset="0"/>
              </a:rPr>
              <a:t>Can </a:t>
            </a:r>
            <a:r>
              <a:rPr lang="en-US" i="1" dirty="0">
                <a:latin typeface="Arial" charset="0"/>
              </a:rPr>
              <a:t>f(x)</a:t>
            </a:r>
            <a:r>
              <a:rPr lang="en-US" dirty="0">
                <a:latin typeface="Arial" charset="0"/>
              </a:rPr>
              <a:t> be negative?</a:t>
            </a:r>
          </a:p>
          <a:p>
            <a:pPr lvl="1"/>
            <a:r>
              <a:rPr lang="en-US" dirty="0">
                <a:latin typeface="Arial" charset="0"/>
              </a:rPr>
              <a:t>Can </a:t>
            </a:r>
            <a:r>
              <a:rPr lang="en-US" i="1" dirty="0">
                <a:latin typeface="Arial" charset="0"/>
              </a:rPr>
              <a:t>f(x)</a:t>
            </a:r>
            <a:r>
              <a:rPr lang="en-US" dirty="0">
                <a:latin typeface="Arial" charset="0"/>
              </a:rPr>
              <a:t> be larger than 1?</a:t>
            </a:r>
          </a:p>
        </p:txBody>
      </p:sp>
      <p:graphicFrame>
        <p:nvGraphicFramePr>
          <p:cNvPr id="4098" name="Object 4"/>
          <p:cNvGraphicFramePr>
            <a:graphicFrameLocks noChangeAspect="1"/>
          </p:cNvGraphicFramePr>
          <p:nvPr>
            <p:extLst>
              <p:ext uri="{D42A27DB-BD31-4B8C-83A1-F6EECF244321}">
                <p14:modId xmlns:p14="http://schemas.microsoft.com/office/powerpoint/2010/main" val="47519826"/>
              </p:ext>
            </p:extLst>
          </p:nvPr>
        </p:nvGraphicFramePr>
        <p:xfrm>
          <a:off x="2926080" y="2428528"/>
          <a:ext cx="5709921" cy="1824284"/>
        </p:xfrm>
        <a:graphic>
          <a:graphicData uri="http://schemas.openxmlformats.org/presentationml/2006/ole">
            <mc:AlternateContent xmlns:mc="http://schemas.openxmlformats.org/markup-compatibility/2006">
              <mc:Choice xmlns:v="urn:schemas-microsoft-com:vml" Requires="v">
                <p:oleObj spid="_x0000_s96296" name="Equation" r:id="rId3" imgW="1511300" imgH="482600" progId="Equation.3">
                  <p:embed/>
                </p:oleObj>
              </mc:Choice>
              <mc:Fallback>
                <p:oleObj name="Equation" r:id="rId3" imgW="1511300" imgH="482600" progId="Equation.3">
                  <p:embed/>
                  <p:pic>
                    <p:nvPicPr>
                      <p:cNvPr id="0"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80" y="2428528"/>
                        <a:ext cx="5709921" cy="182428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5" name="Slide Number Placeholder 1"/>
          <p:cNvSpPr>
            <a:spLocks noGrp="1"/>
          </p:cNvSpPr>
          <p:nvPr>
            <p:ph type="sldNum" sz="quarter" idx="10"/>
          </p:nvPr>
        </p:nvSpPr>
        <p:spPr>
          <a:xfrm>
            <a:off x="1029792" y="8863151"/>
            <a:ext cx="3033712" cy="519112"/>
          </a:xfrm>
        </p:spPr>
        <p:txBody>
          <a:bodyPr/>
          <a:lstStyle/>
          <a:p>
            <a:pPr algn="l"/>
            <a:fld id="{EB5C5CCF-FD16-409F-8BB5-8E1B0A44DA51}" type="slidenum">
              <a:rPr lang="en-US" smtClean="0"/>
              <a:pPr algn="l"/>
              <a:t>9</a:t>
            </a:fld>
            <a:endParaRPr lang="en-US" dirty="0"/>
          </a:p>
        </p:txBody>
      </p:sp>
    </p:spTree>
    <p:extLst>
      <p:ext uri="{BB962C8B-B14F-4D97-AF65-F5344CB8AC3E}">
        <p14:creationId xmlns:p14="http://schemas.microsoft.com/office/powerpoint/2010/main" val="2209682289"/>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pening dia's">
  <a:themeElements>
    <a:clrScheme name="RU 2010">
      <a:dk1>
        <a:srgbClr val="000000"/>
      </a:dk1>
      <a:lt1>
        <a:srgbClr val="FFFFFF"/>
      </a:lt1>
      <a:dk2>
        <a:srgbClr val="000000"/>
      </a:dk2>
      <a:lt2>
        <a:srgbClr val="FFFFFF"/>
      </a:lt2>
      <a:accent1>
        <a:srgbClr val="BE311A"/>
      </a:accent1>
      <a:accent2>
        <a:srgbClr val="636463"/>
      </a:accent2>
      <a:accent3>
        <a:srgbClr val="A3AAA1"/>
      </a:accent3>
      <a:accent4>
        <a:srgbClr val="DADADA"/>
      </a:accent4>
      <a:accent5>
        <a:srgbClr val="C6ABAB"/>
      </a:accent5>
      <a:accent6>
        <a:srgbClr val="8A2509"/>
      </a:accent6>
      <a:hlink>
        <a:srgbClr val="0089B9"/>
      </a:hlink>
      <a:folHlink>
        <a:srgbClr val="0089B9"/>
      </a:folHlink>
    </a:clrScheme>
    <a:fontScheme name="Kantoor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txDef>
      <a:spPr bwMode="auto">
        <a:noFill/>
        <a:ln w="12700">
          <a:noFill/>
          <a:miter lim="800000"/>
          <a:headEnd/>
          <a:tailEnd/>
        </a:ln>
      </a:spPr>
      <a:bodyPr vert="horz" wrap="square" lIns="50800" tIns="50800" rIns="50800" bIns="50800" numCol="1" rtlCol="0"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2100" b="0" i="0" u="none" strike="noStrike" kern="0" cap="none" spc="0" normalizeH="0" baseline="0" noProof="0" dirty="0" smtClean="0">
            <a:ln>
              <a:noFill/>
            </a:ln>
            <a:effectLst/>
            <a:uLnTx/>
            <a:uFillTx/>
            <a:latin typeface="+mn-lt"/>
            <a:ea typeface="+mn-ea"/>
            <a:cs typeface="+mn-cs"/>
            <a:sym typeface="Kievit-Book" charset="0"/>
          </a:defRPr>
        </a:defPPr>
      </a:lstStyle>
    </a:txDef>
  </a:objectDefaults>
  <a:extraClrSchemeLst>
    <a:extraClrScheme>
      <a:clrScheme name="Opening al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asis pagina">
  <a:themeElements>
    <a:clrScheme name="RU 2010">
      <a:dk1>
        <a:srgbClr val="000000"/>
      </a:dk1>
      <a:lt1>
        <a:srgbClr val="FFFFFF"/>
      </a:lt1>
      <a:dk2>
        <a:srgbClr val="000000"/>
      </a:dk2>
      <a:lt2>
        <a:srgbClr val="FFFFFF"/>
      </a:lt2>
      <a:accent1>
        <a:srgbClr val="BE311A"/>
      </a:accent1>
      <a:accent2>
        <a:srgbClr val="636463"/>
      </a:accent2>
      <a:accent3>
        <a:srgbClr val="A3AAA1"/>
      </a:accent3>
      <a:accent4>
        <a:srgbClr val="DADADA"/>
      </a:accent4>
      <a:accent5>
        <a:srgbClr val="C6ABAB"/>
      </a:accent5>
      <a:accent6>
        <a:srgbClr val="8A2509"/>
      </a:accent6>
      <a:hlink>
        <a:srgbClr val="BE311A"/>
      </a:hlink>
      <a:folHlink>
        <a:srgbClr val="BE311A"/>
      </a:folHlink>
    </a:clrScheme>
    <a:fontScheme name="Kantoor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lIns="130046" tIns="65023" rIns="130046" bIns="65023">
        <a:spAutoFit/>
      </a:bodyPr>
      <a:lstStyle>
        <a:defPPr marL="365760" indent="-365760" eaLnBrk="1" hangingPunct="1">
          <a:buClr>
            <a:srgbClr val="C00000"/>
          </a:buClr>
          <a:buFontTx/>
          <a:buChar char="•"/>
          <a:defRPr sz="2500" dirty="0">
            <a:solidFill>
              <a:schemeClr val="bg1"/>
            </a:solidFill>
            <a:latin typeface="+mj-lt"/>
          </a:defRPr>
        </a:defPPr>
      </a:lstStyle>
    </a:txDef>
  </a:objectDefaults>
  <a:extraClrSchemeLst>
    <a:extraClrScheme>
      <a:clrScheme name="Basis pagin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Pages>0</Pages>
  <Words>1665</Words>
  <Characters>0</Characters>
  <Application>Microsoft Office PowerPoint</Application>
  <PresentationFormat>Custom</PresentationFormat>
  <Lines>0</Lines>
  <Paragraphs>497</Paragraphs>
  <Slides>46</Slides>
  <Notes>1</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65" baseType="lpstr">
      <vt:lpstr>MS PGothic</vt:lpstr>
      <vt:lpstr>MS PGothic</vt:lpstr>
      <vt:lpstr>American Typewriter</vt:lpstr>
      <vt:lpstr>Arial</vt:lpstr>
      <vt:lpstr>Calibri</vt:lpstr>
      <vt:lpstr>Kievit-Book</vt:lpstr>
      <vt:lpstr>Kievit-Medium</vt:lpstr>
      <vt:lpstr>Lucida Grande</vt:lpstr>
      <vt:lpstr>Monotype Sorts</vt:lpstr>
      <vt:lpstr>msgothic</vt:lpstr>
      <vt:lpstr>Symbol</vt:lpstr>
      <vt:lpstr>Tahoma</vt:lpstr>
      <vt:lpstr>Times New Roman</vt:lpstr>
      <vt:lpstr>ヒラギノ明朝 ProN W3</vt:lpstr>
      <vt:lpstr>ヒラギノ角ゴ ProN W3</vt:lpstr>
      <vt:lpstr>ヒラギノ角ゴ ProN W6</vt:lpstr>
      <vt:lpstr>Opening dia's</vt:lpstr>
      <vt:lpstr>Basis pagina</vt:lpstr>
      <vt:lpstr>Equation</vt:lpstr>
      <vt:lpstr>Data Mining: Probability and Statistics</vt:lpstr>
      <vt:lpstr>Probability and Statistics</vt:lpstr>
      <vt:lpstr>Probabilistic reasoning</vt:lpstr>
      <vt:lpstr>Probabilistic reasoning</vt:lpstr>
      <vt:lpstr>Concepts</vt:lpstr>
      <vt:lpstr>Probability</vt:lpstr>
      <vt:lpstr>Random variable</vt:lpstr>
      <vt:lpstr>Probability distribution (example)</vt:lpstr>
      <vt:lpstr>Probability density function</vt:lpstr>
      <vt:lpstr>Distribution plushies</vt:lpstr>
      <vt:lpstr>Gaussian distribution</vt:lpstr>
      <vt:lpstr>Binomial distribution</vt:lpstr>
      <vt:lpstr>Poisson distribution</vt:lpstr>
      <vt:lpstr>Exponential distribution</vt:lpstr>
      <vt:lpstr>Gamma distribution</vt:lpstr>
      <vt:lpstr>Chi-square distribution</vt:lpstr>
      <vt:lpstr>Tails matter …</vt:lpstr>
      <vt:lpstr>Multiple random variables</vt:lpstr>
      <vt:lpstr>Conditional probability</vt:lpstr>
      <vt:lpstr>Bayes’ theorem</vt:lpstr>
      <vt:lpstr>Expected value (discrete)</vt:lpstr>
      <vt:lpstr>Expected value (continuous)</vt:lpstr>
      <vt:lpstr>Common expected values</vt:lpstr>
      <vt:lpstr>Expectation ‘paradoxes’</vt:lpstr>
      <vt:lpstr>Statistics</vt:lpstr>
      <vt:lpstr>Point estimation</vt:lpstr>
      <vt:lpstr>Unbiased estimator</vt:lpstr>
      <vt:lpstr>Sample variance (1)</vt:lpstr>
      <vt:lpstr>Sample variance (2)</vt:lpstr>
      <vt:lpstr>Standard error of the mean</vt:lpstr>
      <vt:lpstr>Central limit theorem</vt:lpstr>
      <vt:lpstr>Interval estimation</vt:lpstr>
      <vt:lpstr>Interpretations of confidence interval</vt:lpstr>
      <vt:lpstr>Confidence interval for sample mean (1)</vt:lpstr>
      <vt:lpstr>Confidence interval for sample mean (2)</vt:lpstr>
      <vt:lpstr>Hypothesis testing</vt:lpstr>
      <vt:lpstr>Confirmatory data analysis</vt:lpstr>
      <vt:lpstr>Procedure</vt:lpstr>
      <vt:lpstr>In terms of confidence intervals</vt:lpstr>
      <vt:lpstr>Example: fair coin (1)</vt:lpstr>
      <vt:lpstr>Example: fair coin (2)</vt:lpstr>
      <vt:lpstr>One-sided versus two-sided tests</vt:lpstr>
      <vt:lpstr>Publication bias and p-value hunting</vt:lpstr>
      <vt:lpstr>Chocolate accelerates weight loss</vt:lpstr>
      <vt:lpstr>Reproducibility of psychological science</vt:lpstr>
      <vt:lpstr>Publishing negative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Radboud University Nijmegen</dc:title>
  <dc:creator>tomh</dc:creator>
  <cp:lastModifiedBy>Tom Heskes</cp:lastModifiedBy>
  <cp:revision>287</cp:revision>
  <cp:lastPrinted>2013-03-08T16:30:01Z</cp:lastPrinted>
  <dcterms:created xsi:type="dcterms:W3CDTF">2010-10-05T13:34:04Z</dcterms:created>
  <dcterms:modified xsi:type="dcterms:W3CDTF">2018-09-24T16:31:16Z</dcterms:modified>
</cp:coreProperties>
</file>